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3"/>
  </p:notesMasterIdLst>
  <p:handoutMasterIdLst>
    <p:handoutMasterId r:id="rId14"/>
  </p:handoutMasterIdLst>
  <p:sldIdLst>
    <p:sldId id="257" r:id="rId2"/>
    <p:sldId id="296" r:id="rId3"/>
    <p:sldId id="290" r:id="rId4"/>
    <p:sldId id="298" r:id="rId5"/>
    <p:sldId id="297" r:id="rId6"/>
    <p:sldId id="305" r:id="rId7"/>
    <p:sldId id="307" r:id="rId8"/>
    <p:sldId id="306" r:id="rId9"/>
    <p:sldId id="302" r:id="rId10"/>
    <p:sldId id="282" r:id="rId11"/>
    <p:sldId id="304" r:id="rId12"/>
  </p:sldIdLst>
  <p:sldSz cx="9144000" cy="6858000" type="screen4x3"/>
  <p:notesSz cx="6805613" cy="99441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1935" userDrawn="1">
          <p15:clr>
            <a:srgbClr val="A4A3A4"/>
          </p15:clr>
        </p15:guide>
        <p15:guide id="2" pos="214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3" autoAdjust="0"/>
    <p:restoredTop sz="95498" autoAdjust="0"/>
  </p:normalViewPr>
  <p:slideViewPr>
    <p:cSldViewPr snapToGrid="0">
      <p:cViewPr varScale="1">
        <p:scale>
          <a:sx n="91" d="100"/>
          <a:sy n="91" d="100"/>
        </p:scale>
        <p:origin x="1200" y="6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48" d="100"/>
          <a:sy n="48" d="100"/>
        </p:scale>
        <p:origin x="2764" y="28"/>
      </p:cViewPr>
      <p:guideLst>
        <p:guide orient="horz" pos="1935"/>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2"/>
            <a:ext cx="2949841" cy="497762"/>
          </a:xfrm>
          <a:prstGeom prst="rect">
            <a:avLst/>
          </a:prstGeom>
        </p:spPr>
        <p:txBody>
          <a:bodyPr vert="horz" lIns="91559" tIns="45779" rIns="91559" bIns="45779" rtlCol="0"/>
          <a:lstStyle>
            <a:lvl1pPr algn="l">
              <a:defRPr sz="1200"/>
            </a:lvl1pPr>
          </a:lstStyle>
          <a:p>
            <a:endParaRPr lang="de-CH" dirty="0"/>
          </a:p>
        </p:txBody>
      </p:sp>
      <p:sp>
        <p:nvSpPr>
          <p:cNvPr id="3" name="Datumsplatzhalter 2"/>
          <p:cNvSpPr>
            <a:spLocks noGrp="1"/>
          </p:cNvSpPr>
          <p:nvPr>
            <p:ph type="dt" sz="quarter" idx="1"/>
          </p:nvPr>
        </p:nvSpPr>
        <p:spPr>
          <a:xfrm>
            <a:off x="3854184" y="2"/>
            <a:ext cx="2949841" cy="497762"/>
          </a:xfrm>
          <a:prstGeom prst="rect">
            <a:avLst/>
          </a:prstGeom>
        </p:spPr>
        <p:txBody>
          <a:bodyPr vert="horz" lIns="91559" tIns="45779" rIns="91559" bIns="45779" rtlCol="0"/>
          <a:lstStyle>
            <a:lvl1pPr algn="r">
              <a:defRPr sz="1200"/>
            </a:lvl1pPr>
          </a:lstStyle>
          <a:p>
            <a:fld id="{17193355-FA9D-4640-9A7E-1D757BD19506}" type="datetimeFigureOut">
              <a:rPr lang="de-CH" smtClean="0"/>
              <a:t>24.10.2018</a:t>
            </a:fld>
            <a:endParaRPr lang="de-CH" dirty="0"/>
          </a:p>
        </p:txBody>
      </p:sp>
      <p:sp>
        <p:nvSpPr>
          <p:cNvPr id="4" name="Fußzeilenplatzhalter 3"/>
          <p:cNvSpPr>
            <a:spLocks noGrp="1"/>
          </p:cNvSpPr>
          <p:nvPr>
            <p:ph type="ftr" sz="quarter" idx="2"/>
          </p:nvPr>
        </p:nvSpPr>
        <p:spPr>
          <a:xfrm>
            <a:off x="1" y="9446338"/>
            <a:ext cx="2949841" cy="497762"/>
          </a:xfrm>
          <a:prstGeom prst="rect">
            <a:avLst/>
          </a:prstGeom>
        </p:spPr>
        <p:txBody>
          <a:bodyPr vert="horz" lIns="91559" tIns="45779" rIns="91559" bIns="45779" rtlCol="0" anchor="b"/>
          <a:lstStyle>
            <a:lvl1pPr algn="l">
              <a:defRPr sz="1200"/>
            </a:lvl1pPr>
          </a:lstStyle>
          <a:p>
            <a:endParaRPr lang="de-CH" dirty="0"/>
          </a:p>
        </p:txBody>
      </p:sp>
      <p:sp>
        <p:nvSpPr>
          <p:cNvPr id="5" name="Foliennummernplatzhalter 4"/>
          <p:cNvSpPr>
            <a:spLocks noGrp="1"/>
          </p:cNvSpPr>
          <p:nvPr>
            <p:ph type="sldNum" sz="quarter" idx="3"/>
          </p:nvPr>
        </p:nvSpPr>
        <p:spPr>
          <a:xfrm>
            <a:off x="3854184" y="9446338"/>
            <a:ext cx="2949841" cy="497762"/>
          </a:xfrm>
          <a:prstGeom prst="rect">
            <a:avLst/>
          </a:prstGeom>
        </p:spPr>
        <p:txBody>
          <a:bodyPr vert="horz" lIns="91559" tIns="45779" rIns="91559" bIns="45779" rtlCol="0" anchor="b"/>
          <a:lstStyle>
            <a:lvl1pPr algn="r">
              <a:defRPr sz="1200"/>
            </a:lvl1pPr>
          </a:lstStyle>
          <a:p>
            <a:fld id="{3386DC1D-1745-4025-B1AF-D8FD38CF26CC}" type="slidenum">
              <a:rPr lang="de-CH" smtClean="0"/>
              <a:t>‹Nr.›</a:t>
            </a:fld>
            <a:endParaRPr lang="de-CH" dirty="0"/>
          </a:p>
        </p:txBody>
      </p:sp>
    </p:spTree>
    <p:extLst>
      <p:ext uri="{BB962C8B-B14F-4D97-AF65-F5344CB8AC3E}">
        <p14:creationId xmlns:p14="http://schemas.microsoft.com/office/powerpoint/2010/main" val="30890308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2"/>
            <a:ext cx="2949841" cy="497762"/>
          </a:xfrm>
          <a:prstGeom prst="rect">
            <a:avLst/>
          </a:prstGeom>
        </p:spPr>
        <p:txBody>
          <a:bodyPr vert="horz" lIns="91559" tIns="45779" rIns="91559" bIns="45779" rtlCol="0"/>
          <a:lstStyle>
            <a:lvl1pPr algn="l">
              <a:defRPr sz="1200"/>
            </a:lvl1pPr>
          </a:lstStyle>
          <a:p>
            <a:endParaRPr lang="de-CH" dirty="0"/>
          </a:p>
        </p:txBody>
      </p:sp>
      <p:sp>
        <p:nvSpPr>
          <p:cNvPr id="3" name="Datumsplatzhalter 2"/>
          <p:cNvSpPr>
            <a:spLocks noGrp="1"/>
          </p:cNvSpPr>
          <p:nvPr>
            <p:ph type="dt" idx="1"/>
          </p:nvPr>
        </p:nvSpPr>
        <p:spPr>
          <a:xfrm>
            <a:off x="3854184" y="2"/>
            <a:ext cx="2949841" cy="497762"/>
          </a:xfrm>
          <a:prstGeom prst="rect">
            <a:avLst/>
          </a:prstGeom>
        </p:spPr>
        <p:txBody>
          <a:bodyPr vert="horz" lIns="91559" tIns="45779" rIns="91559" bIns="45779" rtlCol="0"/>
          <a:lstStyle>
            <a:lvl1pPr algn="r">
              <a:defRPr sz="1200"/>
            </a:lvl1pPr>
          </a:lstStyle>
          <a:p>
            <a:fld id="{8EBBD1A4-786A-48A3-A7DE-753D570C3539}" type="datetimeFigureOut">
              <a:rPr lang="de-CH" smtClean="0"/>
              <a:t>24.10.2018</a:t>
            </a:fld>
            <a:endParaRPr lang="de-CH" dirty="0"/>
          </a:p>
        </p:txBody>
      </p:sp>
      <p:sp>
        <p:nvSpPr>
          <p:cNvPr id="4" name="Folienbildplatzhalter 3"/>
          <p:cNvSpPr>
            <a:spLocks noGrp="1" noRot="1" noChangeAspect="1"/>
          </p:cNvSpPr>
          <p:nvPr>
            <p:ph type="sldImg" idx="2"/>
          </p:nvPr>
        </p:nvSpPr>
        <p:spPr>
          <a:xfrm>
            <a:off x="1879600" y="627063"/>
            <a:ext cx="3046413" cy="2286000"/>
          </a:xfrm>
          <a:prstGeom prst="rect">
            <a:avLst/>
          </a:prstGeom>
          <a:noFill/>
          <a:ln w="12700">
            <a:solidFill>
              <a:prstClr val="black"/>
            </a:solidFill>
          </a:ln>
        </p:spPr>
        <p:txBody>
          <a:bodyPr vert="horz" lIns="91559" tIns="45779" rIns="91559" bIns="45779" rtlCol="0" anchor="ctr"/>
          <a:lstStyle/>
          <a:p>
            <a:endParaRPr lang="de-CH" dirty="0"/>
          </a:p>
        </p:txBody>
      </p:sp>
      <p:sp>
        <p:nvSpPr>
          <p:cNvPr id="5" name="Notizenplatzhalter 4"/>
          <p:cNvSpPr>
            <a:spLocks noGrp="1"/>
          </p:cNvSpPr>
          <p:nvPr>
            <p:ph type="body" sz="quarter" idx="3"/>
          </p:nvPr>
        </p:nvSpPr>
        <p:spPr>
          <a:xfrm>
            <a:off x="680246" y="3090148"/>
            <a:ext cx="5445126" cy="6053171"/>
          </a:xfrm>
          <a:prstGeom prst="rect">
            <a:avLst/>
          </a:prstGeom>
        </p:spPr>
        <p:txBody>
          <a:bodyPr vert="horz" lIns="91559" tIns="45779" rIns="91559" bIns="4577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1" y="9446338"/>
            <a:ext cx="2949841" cy="497762"/>
          </a:xfrm>
          <a:prstGeom prst="rect">
            <a:avLst/>
          </a:prstGeom>
        </p:spPr>
        <p:txBody>
          <a:bodyPr vert="horz" lIns="91559" tIns="45779" rIns="91559" bIns="45779" rtlCol="0" anchor="b"/>
          <a:lstStyle>
            <a:lvl1pPr algn="l">
              <a:defRPr sz="1200"/>
            </a:lvl1pPr>
          </a:lstStyle>
          <a:p>
            <a:endParaRPr lang="de-CH" dirty="0"/>
          </a:p>
        </p:txBody>
      </p:sp>
      <p:sp>
        <p:nvSpPr>
          <p:cNvPr id="7" name="Foliennummernplatzhalter 6"/>
          <p:cNvSpPr>
            <a:spLocks noGrp="1"/>
          </p:cNvSpPr>
          <p:nvPr>
            <p:ph type="sldNum" sz="quarter" idx="5"/>
          </p:nvPr>
        </p:nvSpPr>
        <p:spPr>
          <a:xfrm>
            <a:off x="3854184" y="9446338"/>
            <a:ext cx="2949841" cy="497762"/>
          </a:xfrm>
          <a:prstGeom prst="rect">
            <a:avLst/>
          </a:prstGeom>
        </p:spPr>
        <p:txBody>
          <a:bodyPr vert="horz" lIns="91559" tIns="45779" rIns="91559" bIns="45779" rtlCol="0" anchor="b"/>
          <a:lstStyle>
            <a:lvl1pPr algn="r">
              <a:defRPr sz="1200"/>
            </a:lvl1pPr>
          </a:lstStyle>
          <a:p>
            <a:fld id="{18961876-4C7F-44EB-A390-45EB2E4D4474}" type="slidenum">
              <a:rPr lang="de-CH" smtClean="0"/>
              <a:t>‹Nr.›</a:t>
            </a:fld>
            <a:endParaRPr lang="de-CH" dirty="0"/>
          </a:p>
        </p:txBody>
      </p:sp>
    </p:spTree>
    <p:extLst>
      <p:ext uri="{BB962C8B-B14F-4D97-AF65-F5344CB8AC3E}">
        <p14:creationId xmlns:p14="http://schemas.microsoft.com/office/powerpoint/2010/main" val="2241120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fld id="{18961876-4C7F-44EB-A390-45EB2E4D4474}" type="slidenum">
              <a:rPr lang="de-CH" smtClean="0"/>
              <a:t>1</a:t>
            </a:fld>
            <a:endParaRPr lang="de-CH" dirty="0"/>
          </a:p>
        </p:txBody>
      </p:sp>
    </p:spTree>
    <p:extLst>
      <p:ext uri="{BB962C8B-B14F-4D97-AF65-F5344CB8AC3E}">
        <p14:creationId xmlns:p14="http://schemas.microsoft.com/office/powerpoint/2010/main" val="2374861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r>
              <a:rPr lang="de-CH" dirty="0"/>
              <a:t>Am 1. Januar 1519 hat Huldrych Zwingli seine Stellung als Leutpriester am Grossmünsterstift angetreten.</a:t>
            </a:r>
          </a:p>
          <a:p>
            <a:r>
              <a:rPr lang="de-CH" dirty="0"/>
              <a:t>Aus dem, was er begonnen hat, ist die reformierte Kirche hervorgegangen.</a:t>
            </a:r>
          </a:p>
          <a:p>
            <a:endParaRPr lang="de-CH" dirty="0"/>
          </a:p>
          <a:p>
            <a:r>
              <a:rPr lang="de-CH" dirty="0"/>
              <a:t>500 Jahre später reformieren wir, was seither gewachsen ist. Auch wir beginnen etwas Neues.</a:t>
            </a:r>
          </a:p>
          <a:p>
            <a:endParaRPr lang="de-CH" dirty="0"/>
          </a:p>
          <a:p>
            <a:r>
              <a:rPr lang="de-CH" dirty="0"/>
              <a:t>Im heutigen Reformprozess geht es wie damals um die Struktur des Gemeinwesens und auch um Glaubensfragen.</a:t>
            </a:r>
          </a:p>
          <a:p>
            <a:endParaRPr lang="de-CH" dirty="0"/>
          </a:p>
          <a:p>
            <a:r>
              <a:rPr lang="de-CH" dirty="0"/>
              <a:t>Die Kirchgemeindeordnung, über die wir am 25. November 2018 abstimmen werden, ist ein wichtiger Schritt in diesem Prozess.</a:t>
            </a:r>
          </a:p>
          <a:p>
            <a:endParaRPr lang="de-CH" dirty="0"/>
          </a:p>
          <a:p>
            <a:r>
              <a:rPr lang="de-CH" dirty="0"/>
              <a:t>In der nächsten Viertelstunde möchten wir Ihnen kurz vorstellen, worum es in der Kirchgemeindeordnung, kurz KGO, geht.</a:t>
            </a:r>
          </a:p>
        </p:txBody>
      </p:sp>
      <p:sp>
        <p:nvSpPr>
          <p:cNvPr id="4" name="Foliennummernplatzhalter 3"/>
          <p:cNvSpPr>
            <a:spLocks noGrp="1"/>
          </p:cNvSpPr>
          <p:nvPr>
            <p:ph type="sldNum" sz="quarter" idx="5"/>
          </p:nvPr>
        </p:nvSpPr>
        <p:spPr/>
        <p:txBody>
          <a:bodyPr/>
          <a:lstStyle/>
          <a:p>
            <a:fld id="{18961876-4C7F-44EB-A390-45EB2E4D4474}" type="slidenum">
              <a:rPr lang="de-CH" smtClean="0"/>
              <a:t>2</a:t>
            </a:fld>
            <a:endParaRPr lang="de-CH" dirty="0"/>
          </a:p>
        </p:txBody>
      </p:sp>
    </p:spTree>
    <p:extLst>
      <p:ext uri="{BB962C8B-B14F-4D97-AF65-F5344CB8AC3E}">
        <p14:creationId xmlns:p14="http://schemas.microsoft.com/office/powerpoint/2010/main" val="1250436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pPr defTabSz="915680">
              <a:defRPr/>
            </a:pPr>
            <a:r>
              <a:rPr lang="de-CH" dirty="0"/>
              <a:t>Seit vier arbeitsintensiven Jahren bauen wir an der heutigen Reform. </a:t>
            </a:r>
          </a:p>
          <a:p>
            <a:pPr defTabSz="915680">
              <a:defRPr/>
            </a:pPr>
            <a:endParaRPr lang="de-CH" dirty="0"/>
          </a:p>
          <a:p>
            <a:pPr defTabSz="915680">
              <a:defRPr/>
            </a:pPr>
            <a:r>
              <a:rPr lang="de-CH" dirty="0"/>
              <a:t>Sie hat fünf zentrale Bausteine:</a:t>
            </a:r>
          </a:p>
          <a:p>
            <a:pPr marL="228920" indent="-228920" defTabSz="915680">
              <a:buFont typeface="+mj-lt"/>
              <a:buAutoNum type="arabicPeriod"/>
              <a:defRPr/>
            </a:pPr>
            <a:r>
              <a:rPr lang="de-CH" dirty="0"/>
              <a:t>Am 28. September 2014 haben die reformierten Stimmberechtigten der Stadt Zürich und der Gemeinde Oberengstringen deutlich entschieden, sich zu einer einzigen Kirchgemeinde zusammenzuschliessen. </a:t>
            </a:r>
          </a:p>
          <a:p>
            <a:pPr marL="228920" indent="-228920" defTabSz="915680">
              <a:buFont typeface="+mj-lt"/>
              <a:buAutoNum type="arabicPeriod"/>
              <a:defRPr/>
            </a:pPr>
            <a:r>
              <a:rPr lang="de-CH" dirty="0"/>
              <a:t>Im Frühling 2017 haben die Kirchgemeindeversammlungen den Zusammenschlussvertrag grossmehrheitlich gutgeheissen. </a:t>
            </a:r>
          </a:p>
          <a:p>
            <a:pPr marL="228920" indent="-228920" defTabSz="915680">
              <a:buFont typeface="+mj-lt"/>
              <a:buAutoNum type="arabicPeriod"/>
              <a:defRPr/>
            </a:pPr>
            <a:r>
              <a:rPr lang="de-CH" dirty="0"/>
              <a:t>Am 16. Januar 2018 hat die kantonale Kirchensynode dem Zusammenschluss von 32 Kirchgemeinden zugestimmt. Nicht Teil der neuen Kirchgemeinde Zürich werden die Kirchgemeinden Hirzenbach und Witikon.</a:t>
            </a:r>
          </a:p>
          <a:p>
            <a:pPr marL="228920" indent="-228920" defTabSz="915680">
              <a:buFont typeface="+mj-lt"/>
              <a:buAutoNum type="arabicPeriod"/>
              <a:defRPr/>
            </a:pPr>
            <a:r>
              <a:rPr lang="de-CH" dirty="0"/>
              <a:t>Am 23. September haben die Reformierten des Kantons Zürich die neue Kirchenordnung angenommen, auf die unsere Reform rechtlich abstützt.</a:t>
            </a:r>
          </a:p>
          <a:p>
            <a:pPr marL="228920" indent="-228920" defTabSz="915680">
              <a:buFont typeface="+mj-lt"/>
              <a:buAutoNum type="arabicPeriod"/>
              <a:defRPr/>
            </a:pPr>
            <a:r>
              <a:rPr lang="de-CH" dirty="0"/>
              <a:t>Am 25. November werden die reformierten Stimmberechtigten der zukünftigen Kirchgemeinde Zürich über die Kirchgemeindeordnung befinden, die auf den 1. Januar 2019 in Kraft treten soll. Formell muss sie dann noch vom Kirchenrat genehmigt werden. </a:t>
            </a:r>
          </a:p>
          <a:p>
            <a:pPr marL="228920" indent="-228920" defTabSz="915680">
              <a:buFont typeface="+mj-lt"/>
              <a:buAutoNum type="arabicPeriod"/>
              <a:defRPr/>
            </a:pPr>
            <a:endParaRPr lang="de-CH" dirty="0"/>
          </a:p>
          <a:p>
            <a:pPr defTabSz="915680">
              <a:defRPr/>
            </a:pPr>
            <a:r>
              <a:rPr lang="de-CH" dirty="0"/>
              <a:t>Bei einem Torbogen bringt erst der Schlussstein die Stabilität und macht ihn tragfähig. </a:t>
            </a:r>
          </a:p>
          <a:p>
            <a:pPr defTabSz="915680">
              <a:defRPr/>
            </a:pPr>
            <a:endParaRPr lang="de-CH" dirty="0"/>
          </a:p>
          <a:p>
            <a:pPr defTabSz="915680">
              <a:defRPr/>
            </a:pPr>
            <a:r>
              <a:rPr lang="de-CH" dirty="0"/>
              <a:t>Genau so ist es mit der Kirchgemeindeordnung: Sie bildet den rechtlichen Schlussstein, damit die Kirchgemeinde Zürich entstehen kann.</a:t>
            </a:r>
          </a:p>
        </p:txBody>
      </p:sp>
      <p:sp>
        <p:nvSpPr>
          <p:cNvPr id="4" name="Foliennummernplatzhalter 3"/>
          <p:cNvSpPr>
            <a:spLocks noGrp="1"/>
          </p:cNvSpPr>
          <p:nvPr>
            <p:ph type="sldNum" sz="quarter" idx="5"/>
          </p:nvPr>
        </p:nvSpPr>
        <p:spPr/>
        <p:txBody>
          <a:bodyPr/>
          <a:lstStyle/>
          <a:p>
            <a:fld id="{18961876-4C7F-44EB-A390-45EB2E4D4474}" type="slidenum">
              <a:rPr lang="de-CH" smtClean="0"/>
              <a:t>3</a:t>
            </a:fld>
            <a:endParaRPr lang="de-CH" dirty="0"/>
          </a:p>
        </p:txBody>
      </p:sp>
    </p:spTree>
    <p:extLst>
      <p:ext uri="{BB962C8B-B14F-4D97-AF65-F5344CB8AC3E}">
        <p14:creationId xmlns:p14="http://schemas.microsoft.com/office/powerpoint/2010/main" val="346600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a:xfrm>
            <a:off x="333319" y="3079663"/>
            <a:ext cx="6138976" cy="3915301"/>
          </a:xfrm>
        </p:spPr>
        <p:txBody>
          <a:bodyPr/>
          <a:lstStyle/>
          <a:p>
            <a:r>
              <a:rPr lang="de-CH" sz="1200" dirty="0"/>
              <a:t>Was beinhaltet die Kirchgemeindeordnung konkret?</a:t>
            </a:r>
          </a:p>
          <a:p>
            <a:endParaRPr lang="de-CH" sz="1200" dirty="0"/>
          </a:p>
          <a:p>
            <a:r>
              <a:rPr lang="de-CH" sz="1200" dirty="0"/>
              <a:t>Kurz gesagt: Die KGO regelt die Grundzüge der Organisation und die Zuständigkeiten der Organe der Kirchgemeinde. Die wichtigsten Punkte lauten:</a:t>
            </a:r>
          </a:p>
          <a:p>
            <a:endParaRPr lang="de-CH" sz="1200" dirty="0"/>
          </a:p>
          <a:p>
            <a:pPr marL="171690" indent="-171690">
              <a:buFont typeface="Arial" panose="020B0604020202020204" pitchFamily="34" charset="0"/>
              <a:buChar char="•"/>
            </a:pPr>
            <a:r>
              <a:rPr lang="de-CH" sz="1200" dirty="0"/>
              <a:t>Die rund 80’000 Stimmberechtigten der Kirchgemeinde Zürich sind das oberste Organ </a:t>
            </a:r>
          </a:p>
          <a:p>
            <a:pPr marL="629530" lvl="1" indent="-171690">
              <a:buFont typeface="Arial" panose="020B0604020202020204" pitchFamily="34" charset="0"/>
              <a:buChar char="•"/>
            </a:pPr>
            <a:r>
              <a:rPr lang="de-CH" sz="1200" dirty="0"/>
              <a:t>Sie wählen das Kirchgemeindeparlament und die Kirchenpflege im Majorzverfahren.</a:t>
            </a:r>
          </a:p>
          <a:p>
            <a:pPr marL="629530" lvl="1" indent="-171690">
              <a:buFont typeface="Arial" panose="020B0604020202020204" pitchFamily="34" charset="0"/>
              <a:buChar char="•"/>
            </a:pPr>
            <a:r>
              <a:rPr lang="de-CH" sz="1200" dirty="0"/>
              <a:t>Sie wählen die Pfarrschaft auf Empfehlung der Pfarrwahlkommission, die sich aus Mitgliedern des Parlaments und der Kirchenpflege zusammensetzt.</a:t>
            </a:r>
          </a:p>
          <a:p>
            <a:pPr marL="629530" lvl="1" indent="-171690">
              <a:buFont typeface="Arial" panose="020B0604020202020204" pitchFamily="34" charset="0"/>
              <a:buChar char="•"/>
            </a:pPr>
            <a:r>
              <a:rPr lang="de-CH" sz="1200" dirty="0"/>
              <a:t>Sie stimmen über Sachvorlagen der Kirchgemeinde ab.</a:t>
            </a:r>
          </a:p>
          <a:p>
            <a:pPr marL="629530" lvl="1" indent="-171690">
              <a:buFont typeface="Arial" panose="020B0604020202020204" pitchFamily="34" charset="0"/>
              <a:buChar char="•"/>
            </a:pPr>
            <a:r>
              <a:rPr lang="de-CH" sz="1200" dirty="0"/>
              <a:t>Sie können mittels Volks- oder Einzelinitiativen und Referenden Einfluss nehmen. </a:t>
            </a:r>
          </a:p>
          <a:p>
            <a:pPr marL="171690" indent="-171690">
              <a:buFont typeface="Arial" panose="020B0604020202020204" pitchFamily="34" charset="0"/>
              <a:buChar char="•"/>
            </a:pPr>
            <a:endParaRPr lang="de-CH" sz="1200" dirty="0"/>
          </a:p>
          <a:p>
            <a:pPr marL="171690" indent="-171690">
              <a:buFont typeface="Arial" panose="020B0604020202020204" pitchFamily="34" charset="0"/>
              <a:buChar char="•"/>
            </a:pPr>
            <a:r>
              <a:rPr lang="de-CH" sz="1200" dirty="0"/>
              <a:t>Das Kirchgemeindeparlament ist die Legislative der Kirchgemeinde Zürich</a:t>
            </a:r>
          </a:p>
          <a:p>
            <a:pPr marL="629530" lvl="1" indent="-171690">
              <a:buFont typeface="Arial" panose="020B0604020202020204" pitchFamily="34" charset="0"/>
              <a:buChar char="•"/>
            </a:pPr>
            <a:r>
              <a:rPr lang="de-CH" sz="1200" dirty="0"/>
              <a:t>Es besteht aus 45 Mitgliedern. Sie werden in den Wahlkreisen gewählt, wie sie auch für die Wahl des Kantonsrats und der Kirchensynode auf dem Gebiet der Stadt Zürich gelten; Oberengstringen ist dem Wahlkreis IV zugeteilt.</a:t>
            </a:r>
          </a:p>
          <a:p>
            <a:pPr marL="629530" lvl="1" indent="-171690">
              <a:buFont typeface="Arial" panose="020B0604020202020204" pitchFamily="34" charset="0"/>
              <a:buChar char="•"/>
            </a:pPr>
            <a:r>
              <a:rPr lang="de-CH" sz="1200" dirty="0"/>
              <a:t>Das Kirchgemeindeparlament übt die Aufsicht über die Kirchgemeinde Zürich aus, vor allem durch die von ihm eingesetzte Rechnungs- und Geschäftsprüfungskommission. </a:t>
            </a:r>
          </a:p>
          <a:p>
            <a:pPr marL="629530" lvl="1" indent="-171690">
              <a:buFont typeface="Arial" panose="020B0604020202020204" pitchFamily="34" charset="0"/>
              <a:buChar char="•"/>
            </a:pPr>
            <a:r>
              <a:rPr lang="de-CH" sz="1200" dirty="0"/>
              <a:t>Das Parlament legt das jährliche Budget und den Steuerfuss fest und genehmigt die Jahresrechnung. </a:t>
            </a:r>
          </a:p>
          <a:p>
            <a:pPr marL="629530" lvl="1" indent="-171690">
              <a:buFont typeface="Arial" panose="020B0604020202020204" pitchFamily="34" charset="0"/>
              <a:buChar char="•"/>
            </a:pPr>
            <a:r>
              <a:rPr lang="de-CH" sz="1200" dirty="0"/>
              <a:t>Es entscheidet über einmalige Ausgaben von 1 bis 10 Millionen Franken und über wiederkehrende Ausgaben von mehr als 100ʼ000 Franken. </a:t>
            </a:r>
          </a:p>
          <a:p>
            <a:pPr marL="629530" lvl="1" indent="-171690">
              <a:buFont typeface="Arial" panose="020B0604020202020204" pitchFamily="34" charset="0"/>
              <a:buChar char="•"/>
            </a:pPr>
            <a:r>
              <a:rPr lang="de-CH" sz="1200" dirty="0"/>
              <a:t>Das Kirchgemeindeparlament erlässt wichtige Rechtssätze wie Verordnungen und Reglemente. </a:t>
            </a:r>
          </a:p>
          <a:p>
            <a:pPr marL="629530" lvl="1" indent="-171690">
              <a:buFont typeface="Arial" panose="020B0604020202020204" pitchFamily="34" charset="0"/>
              <a:buChar char="•"/>
            </a:pPr>
            <a:endParaRPr lang="de-CH" sz="1200" dirty="0"/>
          </a:p>
          <a:p>
            <a:pPr marL="171690" indent="-171690">
              <a:buFont typeface="Arial" panose="020B0604020202020204" pitchFamily="34" charset="0"/>
              <a:buChar char="•"/>
            </a:pPr>
            <a:r>
              <a:rPr lang="de-CH" sz="1200" dirty="0"/>
              <a:t>Die Kirchenpflege ist die Exekutive der Kirchgemeinde</a:t>
            </a:r>
          </a:p>
          <a:p>
            <a:pPr marL="629530" lvl="1" indent="-171690">
              <a:buFont typeface="Arial" panose="020B0604020202020204" pitchFamily="34" charset="0"/>
              <a:buChar char="•"/>
            </a:pPr>
            <a:r>
              <a:rPr lang="de-CH" sz="1200" dirty="0"/>
              <a:t>Sie besteht aus sieben Mitgliedern. </a:t>
            </a:r>
          </a:p>
          <a:p>
            <a:pPr marL="629530" lvl="1" indent="-171690">
              <a:buFont typeface="Arial" panose="020B0604020202020204" pitchFamily="34" charset="0"/>
              <a:buChar char="•"/>
            </a:pPr>
            <a:r>
              <a:rPr lang="de-CH" sz="1200" dirty="0"/>
              <a:t>Sie gibt sich selbst eine Geschäftsordnung und regelt die Organisation der Verwaltung. </a:t>
            </a:r>
          </a:p>
          <a:p>
            <a:pPr marL="629530" lvl="1" indent="-171690">
              <a:buFont typeface="Arial" panose="020B0604020202020204" pitchFamily="34" charset="0"/>
              <a:buChar char="•"/>
            </a:pPr>
            <a:r>
              <a:rPr lang="de-CH" sz="1200" dirty="0"/>
              <a:t>Die Kirchenpflege bestimmt auf Vorschlag der Kirchenkreise die Kirchenkreiskommissionen und delegiert ihnen nach dem Subsidiaritätsprinzip Aufgaben und Entscheidungsbefugnisse.</a:t>
            </a:r>
          </a:p>
          <a:p>
            <a:pPr marL="629530" lvl="1" indent="-171690">
              <a:buFont typeface="Arial" panose="020B0604020202020204" pitchFamily="34" charset="0"/>
              <a:buChar char="•"/>
            </a:pPr>
            <a:r>
              <a:rPr lang="de-CH" sz="1200" dirty="0"/>
              <a:t>Sie stellt den Kirchgemeindeschreiber resp. die Kirchgemeindeschreiberin zur Leitung der Geschäftsstelle an.</a:t>
            </a:r>
          </a:p>
          <a:p>
            <a:pPr marL="629530" lvl="1" indent="-171690">
              <a:buFont typeface="Arial" panose="020B0604020202020204" pitchFamily="34" charset="0"/>
              <a:buChar char="•"/>
            </a:pPr>
            <a:r>
              <a:rPr lang="de-CH" sz="1200" dirty="0"/>
              <a:t>Die Kirchenpflege beaufsichtigt die Geschäftsstelle und die ihr selbst unterstellten Kommissionen.</a:t>
            </a:r>
          </a:p>
          <a:p>
            <a:pPr marL="171690" indent="-171690">
              <a:buFont typeface="Arial" panose="020B0604020202020204" pitchFamily="34" charset="0"/>
              <a:buChar char="•"/>
            </a:pPr>
            <a:endParaRPr lang="de-CH" sz="1200" dirty="0"/>
          </a:p>
          <a:p>
            <a:pPr marL="171690" indent="-171690">
              <a:buFont typeface="Arial" panose="020B0604020202020204" pitchFamily="34" charset="0"/>
              <a:buChar char="•"/>
            </a:pPr>
            <a:r>
              <a:rPr lang="de-CH" sz="1200" dirty="0"/>
              <a:t>Die Rechnungs- und Geschäftsprüfungskommission, kurz RGPK, ist das Kontrollorgan</a:t>
            </a:r>
          </a:p>
          <a:p>
            <a:pPr marL="629530" lvl="1" indent="-171690">
              <a:buFont typeface="Arial" panose="020B0604020202020204" pitchFamily="34" charset="0"/>
              <a:buChar char="•"/>
            </a:pPr>
            <a:r>
              <a:rPr lang="de-CH" sz="1200" dirty="0"/>
              <a:t>Sie besteht aus sieben Mitgliedern des Kirchgemeindeparlaments.</a:t>
            </a:r>
          </a:p>
          <a:p>
            <a:pPr marL="629530" lvl="1" indent="-171690">
              <a:buFont typeface="Arial" panose="020B0604020202020204" pitchFamily="34" charset="0"/>
              <a:buChar char="•"/>
            </a:pPr>
            <a:r>
              <a:rPr lang="de-CH" sz="1200" dirty="0"/>
              <a:t>Sie prüft Budget, Jahresrechnung und alle Geschäfte von finanzieller Tragweite auf Zulässigkeit und rechnerische Richtigkeit sowie auf Angemessenheit und Tragbarkeit.</a:t>
            </a:r>
          </a:p>
          <a:p>
            <a:pPr marL="629530" lvl="1" indent="-171690">
              <a:buFont typeface="Arial" panose="020B0604020202020204" pitchFamily="34" charset="0"/>
              <a:buChar char="•"/>
            </a:pPr>
            <a:r>
              <a:rPr lang="de-CH" sz="1200" dirty="0"/>
              <a:t>Die RGPK hat Einsicht in die Geschäftstätigkeit der Kirchenpflege.</a:t>
            </a:r>
          </a:p>
        </p:txBody>
      </p:sp>
      <p:sp>
        <p:nvSpPr>
          <p:cNvPr id="4" name="Foliennummernplatzhalter 3"/>
          <p:cNvSpPr>
            <a:spLocks noGrp="1"/>
          </p:cNvSpPr>
          <p:nvPr>
            <p:ph type="sldNum" sz="quarter" idx="5"/>
          </p:nvPr>
        </p:nvSpPr>
        <p:spPr/>
        <p:txBody>
          <a:bodyPr/>
          <a:lstStyle/>
          <a:p>
            <a:fld id="{18961876-4C7F-44EB-A390-45EB2E4D4474}" type="slidenum">
              <a:rPr lang="de-CH" smtClean="0"/>
              <a:t>4</a:t>
            </a:fld>
            <a:endParaRPr lang="de-CH" dirty="0"/>
          </a:p>
        </p:txBody>
      </p:sp>
    </p:spTree>
    <p:extLst>
      <p:ext uri="{BB962C8B-B14F-4D97-AF65-F5344CB8AC3E}">
        <p14:creationId xmlns:p14="http://schemas.microsoft.com/office/powerpoint/2010/main" val="35432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r>
              <a:rPr lang="de-CH" dirty="0"/>
              <a:t>Ein zentrales Element der Grundstruktur der Kirchgemeinde Zürich sind die zehn rechtlich unselbständigen Kirchenkreise</a:t>
            </a:r>
          </a:p>
          <a:p>
            <a:pPr marL="171690" indent="-171690">
              <a:buFont typeface="Arial" panose="020B0604020202020204" pitchFamily="34" charset="0"/>
              <a:buChar char="•"/>
            </a:pPr>
            <a:r>
              <a:rPr lang="de-CH" dirty="0"/>
              <a:t>Es sind die Organisationseinheiten, in denen das kirchliche Leben in seiner Vielfalt gestaltet und gefördert wird.</a:t>
            </a:r>
          </a:p>
          <a:p>
            <a:pPr marL="171690" indent="-171690">
              <a:buFont typeface="Arial" panose="020B0604020202020204" pitchFamily="34" charset="0"/>
              <a:buChar char="•"/>
            </a:pPr>
            <a:r>
              <a:rPr lang="de-CH" dirty="0"/>
              <a:t>Den Kirchenkreisen stehen Kirchenkreiskommissionen vor. </a:t>
            </a:r>
          </a:p>
          <a:p>
            <a:pPr marL="171690" indent="-171690">
              <a:buFont typeface="Arial" panose="020B0604020202020204" pitchFamily="34" charset="0"/>
              <a:buChar char="•"/>
            </a:pPr>
            <a:r>
              <a:rPr lang="de-CH" dirty="0"/>
              <a:t>Die Kirchenkreisversammlungen dienen dem Austausch von Informationen, der Mitwirkung und dem Dialog unter den Kirchenmitgliedern.</a:t>
            </a:r>
          </a:p>
          <a:p>
            <a:pPr marL="171690" indent="-171690">
              <a:buFont typeface="Arial" panose="020B0604020202020204" pitchFamily="34" charset="0"/>
              <a:buChar char="•"/>
            </a:pPr>
            <a:r>
              <a:rPr lang="de-CH" dirty="0"/>
              <a:t>Die Präsidien der Kirchenkreiskommissionen tauschen sich über Konferenzen mit der Kirchenpflege aus.</a:t>
            </a:r>
          </a:p>
          <a:p>
            <a:endParaRPr lang="de-CH" dirty="0"/>
          </a:p>
          <a:p>
            <a:r>
              <a:rPr lang="de-CH" dirty="0"/>
              <a:t>Eine Besonderheit im Zusammenhang mit den Kirchenkreisen ist die freie Wahl der Zugehörigkeit </a:t>
            </a:r>
          </a:p>
          <a:p>
            <a:pPr marL="171690" indent="-171690">
              <a:buFont typeface="Arial" panose="020B0604020202020204" pitchFamily="34" charset="0"/>
              <a:buChar char="•"/>
            </a:pPr>
            <a:r>
              <a:rPr lang="de-CH" dirty="0"/>
              <a:t>Jedes Mitglied der Kirchgemeinde Zürich gehört grundsätzlich jenem Kirchenkreis an, in dem es seinen zivilrechtlichen Wohnsitz hat. </a:t>
            </a:r>
          </a:p>
          <a:p>
            <a:pPr marL="171690" indent="-171690">
              <a:buFont typeface="Arial" panose="020B0604020202020204" pitchFamily="34" charset="0"/>
              <a:buChar char="•"/>
            </a:pPr>
            <a:r>
              <a:rPr lang="de-CH" dirty="0"/>
              <a:t>Jedes Mitglied kann die Zugehörigkeit zum Kirchenkreis aber selbst bestimmen und so die Verbundenheit mit einem Kirchenkreis zum Ausdruck bringen.</a:t>
            </a:r>
          </a:p>
          <a:p>
            <a:pPr marL="171690" indent="-171690">
              <a:buFont typeface="Arial" panose="020B0604020202020204" pitchFamily="34" charset="0"/>
              <a:buChar char="•"/>
            </a:pPr>
            <a:r>
              <a:rPr lang="de-CH" dirty="0"/>
              <a:t>Auf die Ausübung der politischen Rechte und Pflichten hat dies keinen Einfluss.</a:t>
            </a:r>
          </a:p>
          <a:p>
            <a:endParaRPr lang="de-CH" dirty="0"/>
          </a:p>
          <a:p>
            <a:r>
              <a:rPr lang="de-CH" dirty="0"/>
              <a:t>Die Verantwortung für den Aufbau und die Entwicklung der Gemeinde trägt die Kirchenpflege zusammen mit den Pfarrerinnen, Pfarrern und den Angestellten.</a:t>
            </a:r>
          </a:p>
          <a:p>
            <a:endParaRPr lang="de-CH" dirty="0"/>
          </a:p>
          <a:p>
            <a:r>
              <a:rPr lang="de-CH" dirty="0"/>
              <a:t>Vertreter von Gemeinde- und Pfarrkonvent und die Kirchgemeindeschreiberin resp. der Kirchgemeindeschreiber sind deshalb an den Sitzungen der Kirchenpflege vertreten. Sie haben eine beratende Stimme und ein Antragsrecht.</a:t>
            </a:r>
          </a:p>
        </p:txBody>
      </p:sp>
      <p:sp>
        <p:nvSpPr>
          <p:cNvPr id="4" name="Foliennummernplatzhalter 3"/>
          <p:cNvSpPr>
            <a:spLocks noGrp="1"/>
          </p:cNvSpPr>
          <p:nvPr>
            <p:ph type="sldNum" sz="quarter" idx="5"/>
          </p:nvPr>
        </p:nvSpPr>
        <p:spPr/>
        <p:txBody>
          <a:bodyPr/>
          <a:lstStyle/>
          <a:p>
            <a:fld id="{18961876-4C7F-44EB-A390-45EB2E4D4474}" type="slidenum">
              <a:rPr lang="de-CH" smtClean="0"/>
              <a:t>5</a:t>
            </a:fld>
            <a:endParaRPr lang="de-CH" dirty="0"/>
          </a:p>
        </p:txBody>
      </p:sp>
    </p:spTree>
    <p:extLst>
      <p:ext uri="{BB962C8B-B14F-4D97-AF65-F5344CB8AC3E}">
        <p14:creationId xmlns:p14="http://schemas.microsoft.com/office/powerpoint/2010/main" val="304518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r>
              <a:rPr lang="de-CH" dirty="0"/>
              <a:t>Das war ein kurzer Überblick über die KGO, wie sie im Abstimmungsbüchlein beschrieben ist.</a:t>
            </a:r>
          </a:p>
          <a:p>
            <a:endParaRPr lang="de-CH" dirty="0"/>
          </a:p>
          <a:p>
            <a:r>
              <a:rPr lang="de-CH" dirty="0"/>
              <a:t>Das Leben und Wirken findet in den einzelnen Kirchenkreisen statt. </a:t>
            </a:r>
          </a:p>
          <a:p>
            <a:endParaRPr lang="de-CH" dirty="0"/>
          </a:p>
          <a:p>
            <a:r>
              <a:rPr lang="de-CH" dirty="0"/>
              <a:t>Deshalb möchten wir noch einen Blick über das Abstimmungsbüchlein hinaus werfen, wie das Wirken vor Ort denn aussehen könnte. </a:t>
            </a:r>
          </a:p>
          <a:p>
            <a:endParaRPr lang="de-CH" dirty="0"/>
          </a:p>
          <a:p>
            <a:r>
              <a:rPr lang="de-CH" dirty="0"/>
              <a:t>Das Folgende ist nicht Teil der KGO, sondern wird in einem weiterführenden Reglement beschrieben.</a:t>
            </a:r>
          </a:p>
          <a:p>
            <a:endParaRPr lang="de-CH" dirty="0"/>
          </a:p>
          <a:p>
            <a:r>
              <a:rPr lang="de-CH" dirty="0"/>
              <a:t>Die Details sind noch in Diskussion und nicht definitiv.</a:t>
            </a:r>
          </a:p>
        </p:txBody>
      </p:sp>
      <p:sp>
        <p:nvSpPr>
          <p:cNvPr id="4" name="Foliennummernplatzhalter 3"/>
          <p:cNvSpPr>
            <a:spLocks noGrp="1"/>
          </p:cNvSpPr>
          <p:nvPr>
            <p:ph type="sldNum" sz="quarter" idx="5"/>
          </p:nvPr>
        </p:nvSpPr>
        <p:spPr/>
        <p:txBody>
          <a:bodyPr/>
          <a:lstStyle/>
          <a:p>
            <a:fld id="{18961876-4C7F-44EB-A390-45EB2E4D4474}" type="slidenum">
              <a:rPr lang="de-CH" smtClean="0"/>
              <a:t>6</a:t>
            </a:fld>
            <a:endParaRPr lang="de-CH" dirty="0"/>
          </a:p>
        </p:txBody>
      </p:sp>
    </p:spTree>
    <p:extLst>
      <p:ext uri="{BB962C8B-B14F-4D97-AF65-F5344CB8AC3E}">
        <p14:creationId xmlns:p14="http://schemas.microsoft.com/office/powerpoint/2010/main" val="1106296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pPr hangingPunct="0"/>
            <a:r>
              <a:rPr lang="de-CH" dirty="0"/>
              <a:t>Die Kirchenkreiskommissionen sind Milizgremien</a:t>
            </a:r>
          </a:p>
          <a:p>
            <a:pPr marL="171690" indent="-171690" hangingPunct="0">
              <a:buFont typeface="Arial" panose="020B0604020202020204" pitchFamily="34" charset="0"/>
              <a:buChar char="•"/>
            </a:pPr>
            <a:r>
              <a:rPr lang="de-CH" dirty="0"/>
              <a:t>Sie nehmen stellvertretend für die Kirchenpflege bestimmte Aufgaben vor Ort wahr. </a:t>
            </a:r>
          </a:p>
          <a:p>
            <a:pPr marL="171690" indent="-171690" hangingPunct="0">
              <a:buFont typeface="Arial" panose="020B0604020202020204" pitchFamily="34" charset="0"/>
              <a:buChar char="•"/>
            </a:pPr>
            <a:r>
              <a:rPr lang="de-CH" dirty="0"/>
              <a:t>Sie gestalten das kirchliche Leben und kümmern sich im direkten Dialog mit den Kirchenmitgliedern um die Entwicklung der Gemeinschaft.</a:t>
            </a:r>
          </a:p>
          <a:p>
            <a:pPr marL="171690" indent="-171690" hangingPunct="0">
              <a:buFont typeface="Arial" panose="020B0604020202020204" pitchFamily="34" charset="0"/>
              <a:buChar char="•"/>
            </a:pPr>
            <a:r>
              <a:rPr lang="de-CH" dirty="0"/>
              <a:t>Sie stellen die Koordination mit der Kirchenpflege sicher. </a:t>
            </a:r>
          </a:p>
          <a:p>
            <a:pPr marL="171690" indent="-171690" hangingPunct="0">
              <a:buFont typeface="Arial" panose="020B0604020202020204" pitchFamily="34" charset="0"/>
              <a:buChar char="•"/>
            </a:pPr>
            <a:r>
              <a:rPr lang="de-CH" dirty="0"/>
              <a:t>Die Kirchenkreiskommissionen laden die Kirchenmitglieder zu Kirchenkreisversammlungen ein.</a:t>
            </a:r>
          </a:p>
          <a:p>
            <a:r>
              <a:rPr lang="de-CH" dirty="0"/>
              <a:t> </a:t>
            </a:r>
          </a:p>
          <a:p>
            <a:r>
              <a:rPr lang="de-CH" dirty="0"/>
              <a:t>Die Kirchenkreisversammlung ist eine freie Versammlung aller Kirchenmitglieder in einem Kirchenkreis im Sinne der Kirchenordnung</a:t>
            </a:r>
          </a:p>
          <a:p>
            <a:pPr marL="171690" indent="-171690">
              <a:buFont typeface="Arial" panose="020B0604020202020204" pitchFamily="34" charset="0"/>
              <a:buChar char="•"/>
            </a:pPr>
            <a:r>
              <a:rPr lang="de-CH" dirty="0"/>
              <a:t>Sie ist kein Parlament und hat somit keine formelle Aufsichtsfunktion über die Kirchenkreiskommission. </a:t>
            </a:r>
          </a:p>
          <a:p>
            <a:pPr marL="171690" indent="-171690">
              <a:buFont typeface="Arial" panose="020B0604020202020204" pitchFamily="34" charset="0"/>
              <a:buChar char="•"/>
            </a:pPr>
            <a:r>
              <a:rPr lang="de-CH" dirty="0"/>
              <a:t>Die Kirchenkreisversammlung ist das Konsultativorgan für die Kirchenkreiskommission.</a:t>
            </a:r>
          </a:p>
          <a:p>
            <a:pPr marL="171690" indent="-171690">
              <a:buFont typeface="Arial" panose="020B0604020202020204" pitchFamily="34" charset="0"/>
              <a:buChar char="•"/>
            </a:pPr>
            <a:r>
              <a:rPr lang="de-CH" dirty="0"/>
              <a:t>Sie ist der Ort für den Austausch von Informationen und Anliegen, für Impulse und den Dialog mit den Kirchenmitgliedern. </a:t>
            </a:r>
          </a:p>
          <a:p>
            <a:r>
              <a:rPr lang="de-CH" dirty="0"/>
              <a:t> </a:t>
            </a:r>
          </a:p>
          <a:p>
            <a:r>
              <a:rPr lang="de-CH" dirty="0"/>
              <a:t>Die Kirchenkreisversammlung …</a:t>
            </a:r>
          </a:p>
          <a:p>
            <a:pPr marL="171690" indent="-171690">
              <a:buFont typeface="Arial" panose="020B0604020202020204" pitchFamily="34" charset="0"/>
              <a:buChar char="•"/>
            </a:pPr>
            <a:r>
              <a:rPr lang="de-CH" dirty="0"/>
              <a:t>… nominiert die Kandidatinnen und Kandidaten für die Kirchenkreiskommission zuhanden der Kirchenpflege;</a:t>
            </a:r>
          </a:p>
          <a:p>
            <a:pPr marL="171690" indent="-171690">
              <a:buFont typeface="Arial" panose="020B0604020202020204" pitchFamily="34" charset="0"/>
              <a:buChar char="•"/>
            </a:pPr>
            <a:r>
              <a:rPr lang="de-CH" dirty="0"/>
              <a:t>… nominiert die Vertretungen des Kirchenkreises in die städtische Pfarrwahlkommission zuhanden des Kirchgemeindeparlaments;</a:t>
            </a:r>
          </a:p>
          <a:p>
            <a:pPr marL="171690" indent="-171690">
              <a:buFont typeface="Arial" panose="020B0604020202020204" pitchFamily="34" charset="0"/>
              <a:buChar char="•"/>
            </a:pPr>
            <a:r>
              <a:rPr lang="de-CH" dirty="0"/>
              <a:t>… unterbreitet der Pfarrwahlkommission Wahlvorschläge für Pfarrpersonen zuhanden der Urnenabstimmung.</a:t>
            </a:r>
          </a:p>
          <a:p>
            <a:endParaRPr lang="de-CH" dirty="0"/>
          </a:p>
          <a:p>
            <a:r>
              <a:rPr lang="de-CH" dirty="0"/>
              <a:t>Die Beschlüsse der Kirchenkreisversammlungen haben den Charakter von Empfehlungen.</a:t>
            </a:r>
          </a:p>
        </p:txBody>
      </p:sp>
      <p:sp>
        <p:nvSpPr>
          <p:cNvPr id="4" name="Foliennummernplatzhalter 3"/>
          <p:cNvSpPr>
            <a:spLocks noGrp="1"/>
          </p:cNvSpPr>
          <p:nvPr>
            <p:ph type="sldNum" sz="quarter" idx="5"/>
          </p:nvPr>
        </p:nvSpPr>
        <p:spPr/>
        <p:txBody>
          <a:bodyPr/>
          <a:lstStyle/>
          <a:p>
            <a:fld id="{18961876-4C7F-44EB-A390-45EB2E4D4474}" type="slidenum">
              <a:rPr lang="de-CH" smtClean="0"/>
              <a:t>7</a:t>
            </a:fld>
            <a:endParaRPr lang="de-CH" dirty="0"/>
          </a:p>
        </p:txBody>
      </p:sp>
    </p:spTree>
    <p:extLst>
      <p:ext uri="{BB962C8B-B14F-4D97-AF65-F5344CB8AC3E}">
        <p14:creationId xmlns:p14="http://schemas.microsoft.com/office/powerpoint/2010/main" val="1728235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pPr hangingPunct="0"/>
            <a:r>
              <a:rPr lang="de-DE" dirty="0"/>
              <a:t>Die Kirchenkreise richten für die Führung des operativen Betriebs im Kirchenkreis Betriebsleitungen ein. </a:t>
            </a:r>
          </a:p>
          <a:p>
            <a:pPr hangingPunct="0"/>
            <a:endParaRPr lang="de-DE" dirty="0"/>
          </a:p>
          <a:p>
            <a:pPr hangingPunct="0"/>
            <a:r>
              <a:rPr lang="de-DE" dirty="0"/>
              <a:t>Die Betriebsleitungen haben folgende zentrale Aufgaben: </a:t>
            </a:r>
          </a:p>
          <a:p>
            <a:pPr marL="171690" indent="-171690" hangingPunct="0">
              <a:buFont typeface="Arial" panose="020B0604020202020204" pitchFamily="34" charset="0"/>
              <a:buChar char="•"/>
            </a:pPr>
            <a:r>
              <a:rPr lang="de-DE" dirty="0"/>
              <a:t>Sie führen den Kirchenkreisbetrieb, d.h. sie stellen sicher, dass die zugewiesenen Aufgaben und Aufträge erfüllt werden.</a:t>
            </a:r>
          </a:p>
          <a:p>
            <a:pPr marL="171690" indent="-171690" hangingPunct="0">
              <a:buFont typeface="Arial" panose="020B0604020202020204" pitchFamily="34" charset="0"/>
              <a:buChar char="•"/>
            </a:pPr>
            <a:r>
              <a:rPr lang="de-DE" dirty="0"/>
              <a:t>Sie sind die direkten Vorgesetzten der Teamleitungen.</a:t>
            </a:r>
          </a:p>
          <a:p>
            <a:pPr marL="171690" indent="-171690" hangingPunct="0">
              <a:buFont typeface="Arial" panose="020B0604020202020204" pitchFamily="34" charset="0"/>
              <a:buChar char="•"/>
            </a:pPr>
            <a:r>
              <a:rPr lang="de-DE" dirty="0"/>
              <a:t>Sie sind das operative Bindeglied zur Geschäftsstelle und in den Verwaltungskonferenzen vertreten.</a:t>
            </a:r>
          </a:p>
          <a:p>
            <a:pPr marL="171690" indent="-171690" hangingPunct="0">
              <a:buFont typeface="Arial" panose="020B0604020202020204" pitchFamily="34" charset="0"/>
              <a:buChar char="•"/>
            </a:pPr>
            <a:r>
              <a:rPr lang="de-DE" dirty="0"/>
              <a:t>Sie bereiten die Geschäfte der Kirchenkreiskommissionen vor und stellen die Protokollierung sicher.</a:t>
            </a:r>
          </a:p>
          <a:p>
            <a:pPr marL="171690" indent="-171690" hangingPunct="0">
              <a:buFont typeface="Arial" panose="020B0604020202020204" pitchFamily="34" charset="0"/>
              <a:buChar char="•"/>
            </a:pPr>
            <a:r>
              <a:rPr lang="de-DE" dirty="0"/>
              <a:t>Sie nehmen an den Sitzungen der Kirchenkreiskommissionen teil und haben ein Antragsrecht.</a:t>
            </a:r>
          </a:p>
        </p:txBody>
      </p:sp>
      <p:sp>
        <p:nvSpPr>
          <p:cNvPr id="4" name="Foliennummernplatzhalter 3"/>
          <p:cNvSpPr>
            <a:spLocks noGrp="1"/>
          </p:cNvSpPr>
          <p:nvPr>
            <p:ph type="sldNum" sz="quarter" idx="5"/>
          </p:nvPr>
        </p:nvSpPr>
        <p:spPr/>
        <p:txBody>
          <a:bodyPr/>
          <a:lstStyle/>
          <a:p>
            <a:fld id="{18961876-4C7F-44EB-A390-45EB2E4D4474}" type="slidenum">
              <a:rPr lang="de-CH" smtClean="0"/>
              <a:t>8</a:t>
            </a:fld>
            <a:endParaRPr lang="de-CH" dirty="0"/>
          </a:p>
        </p:txBody>
      </p:sp>
    </p:spTree>
    <p:extLst>
      <p:ext uri="{BB962C8B-B14F-4D97-AF65-F5344CB8AC3E}">
        <p14:creationId xmlns:p14="http://schemas.microsoft.com/office/powerpoint/2010/main" val="1986965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pPr defTabSz="915680"/>
            <a:r>
              <a:rPr lang="de-CH" dirty="0"/>
              <a:t>Nun stellen sich Ihnen sicher Fragen – einige möchten wir gleich selbst vorwegnehmen.</a:t>
            </a:r>
          </a:p>
          <a:p>
            <a:endParaRPr lang="de-CH" dirty="0"/>
          </a:p>
          <a:p>
            <a:pPr marL="171690" indent="-171690">
              <a:buFont typeface="Arial" panose="020B0604020202020204" pitchFamily="34" charset="0"/>
              <a:buChar char="•"/>
            </a:pPr>
            <a:r>
              <a:rPr lang="de-CH" dirty="0"/>
              <a:t>Haben wir in den Kirchenkreisen überhaupt noch etwas zu sagen?</a:t>
            </a:r>
          </a:p>
          <a:p>
            <a:pPr marL="629530" lvl="1" indent="-171690">
              <a:buFont typeface="Arial" panose="020B0604020202020204" pitchFamily="34" charset="0"/>
              <a:buChar char="•"/>
            </a:pPr>
            <a:r>
              <a:rPr lang="de-CH" dirty="0"/>
              <a:t>Klar haben Sie nach wie vor etwas zu sagen. </a:t>
            </a:r>
          </a:p>
          <a:p>
            <a:pPr marL="1087370" lvl="2" indent="-171690">
              <a:buFont typeface="Arial" panose="020B0604020202020204" pitchFamily="34" charset="0"/>
              <a:buChar char="•"/>
            </a:pPr>
            <a:r>
              <a:rPr lang="de-CH" dirty="0"/>
              <a:t>Sie wählen das Kirchgemeindeparlament und die Kirchenpflege.</a:t>
            </a:r>
          </a:p>
          <a:p>
            <a:pPr marL="1087370" lvl="2" indent="-171690">
              <a:buFont typeface="Arial" panose="020B0604020202020204" pitchFamily="34" charset="0"/>
              <a:buChar char="•"/>
            </a:pPr>
            <a:r>
              <a:rPr lang="de-CH" dirty="0"/>
              <a:t>Sie schlagen die Mitglieder Ihrer Kirchenkreiskommission vor.</a:t>
            </a:r>
          </a:p>
          <a:p>
            <a:pPr marL="1087370" lvl="2" indent="-171690">
              <a:buFont typeface="Arial" panose="020B0604020202020204" pitchFamily="34" charset="0"/>
              <a:buChar char="•"/>
            </a:pPr>
            <a:r>
              <a:rPr lang="de-CH" dirty="0"/>
              <a:t>Ihre Kirchenkreiskommission erhält nach dem Subsidiaritätsprinzip Aufgaben und Entscheidungsbefugnisse. </a:t>
            </a:r>
          </a:p>
          <a:p>
            <a:pPr marL="171690" indent="-171690">
              <a:buFont typeface="Arial" panose="020B0604020202020204" pitchFamily="34" charset="0"/>
              <a:buChar char="•"/>
            </a:pPr>
            <a:endParaRPr lang="de-CH" dirty="0"/>
          </a:p>
          <a:p>
            <a:pPr marL="171690" indent="-171690">
              <a:buFont typeface="Arial" panose="020B0604020202020204" pitchFamily="34" charset="0"/>
              <a:buChar char="•"/>
            </a:pPr>
            <a:r>
              <a:rPr lang="de-CH" dirty="0"/>
              <a:t>Können wir bei der Pfarrwahl überhaupt noch mitreden?</a:t>
            </a:r>
          </a:p>
          <a:p>
            <a:pPr marL="629530" lvl="1" indent="-171690">
              <a:buFont typeface="Arial" panose="020B0604020202020204" pitchFamily="34" charset="0"/>
              <a:buChar char="•"/>
            </a:pPr>
            <a:r>
              <a:rPr lang="de-CH" dirty="0"/>
              <a:t>Ja, das können Sie.</a:t>
            </a:r>
          </a:p>
          <a:p>
            <a:pPr marL="1087370" lvl="2" indent="-171690">
              <a:buFont typeface="Arial" panose="020B0604020202020204" pitchFamily="34" charset="0"/>
              <a:buChar char="•"/>
            </a:pPr>
            <a:r>
              <a:rPr lang="de-CH" dirty="0"/>
              <a:t>Ihre Kirchenkreiskommission wirkt bei den Pfarrwahlen mit.</a:t>
            </a:r>
          </a:p>
          <a:p>
            <a:pPr marL="171690" indent="-171690">
              <a:buFont typeface="Arial" panose="020B0604020202020204" pitchFamily="34" charset="0"/>
              <a:buChar char="•"/>
            </a:pPr>
            <a:endParaRPr lang="de-CH" dirty="0"/>
          </a:p>
          <a:p>
            <a:pPr marL="171690" indent="-171690">
              <a:buFont typeface="Arial" panose="020B0604020202020204" pitchFamily="34" charset="0"/>
              <a:buChar char="•"/>
            </a:pPr>
            <a:r>
              <a:rPr lang="de-CH" dirty="0"/>
              <a:t>Bleibt meine Kirche vor Ort?</a:t>
            </a:r>
          </a:p>
          <a:p>
            <a:pPr marL="629530" lvl="1" indent="-171690">
              <a:buFont typeface="Arial" panose="020B0604020202020204" pitchFamily="34" charset="0"/>
              <a:buChar char="•"/>
            </a:pPr>
            <a:r>
              <a:rPr lang="de-CH" dirty="0"/>
              <a:t>Unbedingt, das kirchliche Leben findet vor Ort statt.</a:t>
            </a:r>
          </a:p>
          <a:p>
            <a:pPr marL="1087370" lvl="2" indent="-171690">
              <a:buFont typeface="Arial" panose="020B0604020202020204" pitchFamily="34" charset="0"/>
              <a:buChar char="•"/>
            </a:pPr>
            <a:r>
              <a:rPr lang="de-CH" dirty="0"/>
              <a:t>Das ist ein wichtiges Ziel der Reform.</a:t>
            </a:r>
          </a:p>
          <a:p>
            <a:pPr marL="1087370" lvl="2" indent="-171690">
              <a:buFont typeface="Arial" panose="020B0604020202020204" pitchFamily="34" charset="0"/>
              <a:buChar char="•"/>
            </a:pPr>
            <a:r>
              <a:rPr lang="de-CH" dirty="0"/>
              <a:t>Administrativ werden die Kirchenkreise entlastet, sodass sie sich auf das kirchliche Leben vor Ort konzentrieren können.</a:t>
            </a:r>
          </a:p>
          <a:p>
            <a:pPr marL="915680" lvl="2" indent="0">
              <a:buFont typeface="Arial" panose="020B0604020202020204" pitchFamily="34" charset="0"/>
              <a:buNone/>
            </a:pPr>
            <a:endParaRPr lang="de-CH" dirty="0"/>
          </a:p>
          <a:p>
            <a:pPr marL="171690" indent="-171690">
              <a:buFont typeface="Arial" panose="020B0604020202020204" pitchFamily="34" charset="0"/>
              <a:buChar char="•"/>
            </a:pPr>
            <a:r>
              <a:rPr lang="de-CH" dirty="0"/>
              <a:t>Von wo kommt Seelsorge?</a:t>
            </a:r>
          </a:p>
          <a:p>
            <a:pPr marL="629530" lvl="1" indent="-171690">
              <a:buFont typeface="Arial" panose="020B0604020202020204" pitchFamily="34" charset="0"/>
              <a:buChar char="•"/>
            </a:pPr>
            <a:r>
              <a:rPr lang="de-CH" dirty="0"/>
              <a:t>Aus Ihrem Kirchenkreis.</a:t>
            </a:r>
          </a:p>
          <a:p>
            <a:pPr marL="1087370" lvl="2" indent="-171690">
              <a:buFont typeface="Arial" panose="020B0604020202020204" pitchFamily="34" charset="0"/>
              <a:buChar char="•"/>
            </a:pPr>
            <a:r>
              <a:rPr lang="de-CH" dirty="0"/>
              <a:t>Mindestens eine gewählte Pfarrerin oder ein gewählter Pfarrer wohnt im Kirchenkreis, in dem sie oder er tätig ist.</a:t>
            </a:r>
          </a:p>
          <a:p>
            <a:pPr marL="1087370" lvl="2" indent="-171690">
              <a:buFont typeface="Arial" panose="020B0604020202020204" pitchFamily="34" charset="0"/>
              <a:buChar char="•"/>
            </a:pPr>
            <a:endParaRPr lang="de-CH" dirty="0"/>
          </a:p>
          <a:p>
            <a:pPr marL="171690" indent="-171690">
              <a:buFont typeface="Arial" panose="020B0604020202020204" pitchFamily="34" charset="0"/>
              <a:buChar char="•"/>
            </a:pPr>
            <a:r>
              <a:rPr lang="de-CH" dirty="0"/>
              <a:t>Wo findet der Religionsunterricht statt?</a:t>
            </a:r>
          </a:p>
          <a:p>
            <a:pPr marL="629530" lvl="1" indent="-171690">
              <a:buFont typeface="Arial" panose="020B0604020202020204" pitchFamily="34" charset="0"/>
              <a:buChar char="•"/>
            </a:pPr>
            <a:r>
              <a:rPr lang="de-CH" dirty="0"/>
              <a:t>Nach wie vor nahe bei Ihnen.</a:t>
            </a:r>
          </a:p>
          <a:p>
            <a:pPr marL="1087370" lvl="2" indent="-171690">
              <a:buFont typeface="Arial" panose="020B0604020202020204" pitchFamily="34" charset="0"/>
              <a:buChar char="•"/>
            </a:pPr>
            <a:r>
              <a:rPr lang="de-CH" dirty="0"/>
              <a:t>Wie gesagt, mindestens eine gewählte Pfarrerin oder ein gewählter Pfarrer wohnt in Ihrem Kirchenkreis.</a:t>
            </a:r>
          </a:p>
        </p:txBody>
      </p:sp>
      <p:sp>
        <p:nvSpPr>
          <p:cNvPr id="4" name="Foliennummernplatzhalter 3"/>
          <p:cNvSpPr>
            <a:spLocks noGrp="1"/>
          </p:cNvSpPr>
          <p:nvPr>
            <p:ph type="sldNum" sz="quarter" idx="5"/>
          </p:nvPr>
        </p:nvSpPr>
        <p:spPr/>
        <p:txBody>
          <a:bodyPr/>
          <a:lstStyle/>
          <a:p>
            <a:fld id="{18961876-4C7F-44EB-A390-45EB2E4D4474}" type="slidenum">
              <a:rPr lang="de-CH" smtClean="0"/>
              <a:t>9</a:t>
            </a:fld>
            <a:endParaRPr lang="de-CH" dirty="0"/>
          </a:p>
        </p:txBody>
      </p:sp>
    </p:spTree>
    <p:extLst>
      <p:ext uri="{BB962C8B-B14F-4D97-AF65-F5344CB8AC3E}">
        <p14:creationId xmlns:p14="http://schemas.microsoft.com/office/powerpoint/2010/main" val="2570999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r>
              <a:rPr lang="de-CH" dirty="0"/>
              <a:t>Jede Stimme zählt: Gehen Sie bitte am 25. November an die Urne und legen ein Ja ein.</a:t>
            </a:r>
          </a:p>
          <a:p>
            <a:endParaRPr lang="de-CH" dirty="0"/>
          </a:p>
          <a:p>
            <a:r>
              <a:rPr lang="de-CH" dirty="0"/>
              <a:t>Wenn Sie auch noch andere dazu motivieren können – umso besser. </a:t>
            </a:r>
          </a:p>
          <a:p>
            <a:endParaRPr lang="de-CH" dirty="0"/>
          </a:p>
          <a:p>
            <a:r>
              <a:rPr lang="de-CH" dirty="0"/>
              <a:t>Vielen Dank!</a:t>
            </a:r>
          </a:p>
        </p:txBody>
      </p:sp>
      <p:sp>
        <p:nvSpPr>
          <p:cNvPr id="4" name="Foliennummernplatzhalter 3"/>
          <p:cNvSpPr>
            <a:spLocks noGrp="1"/>
          </p:cNvSpPr>
          <p:nvPr>
            <p:ph type="sldNum" sz="quarter" idx="10"/>
          </p:nvPr>
        </p:nvSpPr>
        <p:spPr/>
        <p:txBody>
          <a:bodyPr/>
          <a:lstStyle/>
          <a:p>
            <a:fld id="{18961876-4C7F-44EB-A390-45EB2E4D4474}" type="slidenum">
              <a:rPr lang="de-CH" smtClean="0"/>
              <a:t>10</a:t>
            </a:fld>
            <a:endParaRPr lang="de-CH" dirty="0"/>
          </a:p>
        </p:txBody>
      </p:sp>
    </p:spTree>
    <p:extLst>
      <p:ext uri="{BB962C8B-B14F-4D97-AF65-F5344CB8AC3E}">
        <p14:creationId xmlns:p14="http://schemas.microsoft.com/office/powerpoint/2010/main" val="977030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881188" y="628650"/>
            <a:ext cx="3043237" cy="228282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fld id="{18961876-4C7F-44EB-A390-45EB2E4D4474}" type="slidenum">
              <a:rPr lang="de-CH" smtClean="0"/>
              <a:t>11</a:t>
            </a:fld>
            <a:endParaRPr lang="de-CH" dirty="0"/>
          </a:p>
        </p:txBody>
      </p:sp>
    </p:spTree>
    <p:extLst>
      <p:ext uri="{BB962C8B-B14F-4D97-AF65-F5344CB8AC3E}">
        <p14:creationId xmlns:p14="http://schemas.microsoft.com/office/powerpoint/2010/main" val="977030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de-DE"/>
              <a:t>Titelmasterformat durch Klicken bearbeiten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p:txBody>
          <a:bodyPr/>
          <a:lstStyle/>
          <a:p>
            <a:r>
              <a:rPr lang="de-DE" dirty="0"/>
              <a:t>29.03.2017</a:t>
            </a:r>
            <a:endParaRPr lang="de-CH" dirty="0"/>
          </a:p>
        </p:txBody>
      </p:sp>
      <p:sp>
        <p:nvSpPr>
          <p:cNvPr id="5" name="Footer Placeholder 4"/>
          <p:cNvSpPr>
            <a:spLocks noGrp="1"/>
          </p:cNvSpPr>
          <p:nvPr>
            <p:ph type="ftr" sz="quarter" idx="11"/>
          </p:nvPr>
        </p:nvSpPr>
        <p:spPr/>
        <p:txBody>
          <a:bodyPr/>
          <a:lstStyle/>
          <a:p>
            <a:r>
              <a:rPr lang="de-CH" dirty="0"/>
              <a:t>Abstimmung Zusammenschlussvertrag</a:t>
            </a:r>
          </a:p>
        </p:txBody>
      </p:sp>
      <p:sp>
        <p:nvSpPr>
          <p:cNvPr id="6" name="Slide Number Placeholder 5"/>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1085341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a:xfrm>
            <a:off x="2271184" y="513123"/>
            <a:ext cx="6244166" cy="733956"/>
          </a:xfrm>
        </p:spPr>
        <p:txBody>
          <a:bodyPr>
            <a:noAutofit/>
          </a:bodyPr>
          <a:lstStyle>
            <a:lvl1pPr>
              <a:defRPr sz="3200">
                <a:latin typeface="Arial" panose="020B0604020202020204" pitchFamily="34" charset="0"/>
                <a:cs typeface="Arial" panose="020B0604020202020204" pitchFamily="34" charset="0"/>
              </a:defRPr>
            </a:lvl1pPr>
          </a:lstStyle>
          <a:p>
            <a:r>
              <a:rPr lang="de-DE" dirty="0"/>
              <a:t>Titelmasterformat durch Klicken bearbeiten</a:t>
            </a:r>
            <a:endParaRPr lang="en-US" dirty="0"/>
          </a:p>
        </p:txBody>
      </p:sp>
      <p:sp>
        <p:nvSpPr>
          <p:cNvPr id="3" name="Content Placeholder 2"/>
          <p:cNvSpPr>
            <a:spLocks noGrp="1"/>
          </p:cNvSpPr>
          <p:nvPr>
            <p:ph idx="1"/>
          </p:nvPr>
        </p:nvSpPr>
        <p:spPr>
          <a:xfrm>
            <a:off x="628650" y="1701800"/>
            <a:ext cx="7886700" cy="4475163"/>
          </a:xfrm>
        </p:spPr>
        <p:txBody>
          <a:bodyPr/>
          <a:lstStyle>
            <a:lvl1pPr>
              <a:defRPr sz="22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4" name="Date Placeholder 3"/>
          <p:cNvSpPr>
            <a:spLocks noGrp="1"/>
          </p:cNvSpPr>
          <p:nvPr>
            <p:ph type="dt" sz="half" idx="10"/>
          </p:nvPr>
        </p:nvSpPr>
        <p:spPr/>
        <p:txBody>
          <a:bodyPr/>
          <a:lstStyle/>
          <a:p>
            <a:r>
              <a:rPr lang="de-DE" dirty="0"/>
              <a:t>29.03.2017</a:t>
            </a:r>
            <a:endParaRPr lang="de-CH" dirty="0"/>
          </a:p>
        </p:txBody>
      </p:sp>
      <p:sp>
        <p:nvSpPr>
          <p:cNvPr id="5" name="Footer Placeholder 4"/>
          <p:cNvSpPr>
            <a:spLocks noGrp="1"/>
          </p:cNvSpPr>
          <p:nvPr>
            <p:ph type="ftr" sz="quarter" idx="11"/>
          </p:nvPr>
        </p:nvSpPr>
        <p:spPr/>
        <p:txBody>
          <a:bodyPr/>
          <a:lstStyle/>
          <a:p>
            <a:r>
              <a:rPr lang="de-CH" dirty="0"/>
              <a:t>Abstimmung Zusammenschlussvertrag</a:t>
            </a:r>
          </a:p>
        </p:txBody>
      </p:sp>
      <p:sp>
        <p:nvSpPr>
          <p:cNvPr id="6" name="Slide Number Placeholder 5"/>
          <p:cNvSpPr>
            <a:spLocks noGrp="1"/>
          </p:cNvSpPr>
          <p:nvPr>
            <p:ph type="sldNum" sz="quarter" idx="12"/>
          </p:nvPr>
        </p:nvSpPr>
        <p:spPr/>
        <p:txBody>
          <a:bodyPr/>
          <a:lstStyle/>
          <a:p>
            <a:fld id="{5F82CD65-B0D2-4FE3-9E4B-07C96E3CC7B8}" type="slidenum">
              <a:rPr lang="de-CH" smtClean="0"/>
              <a:t>‹Nr.›</a:t>
            </a:fld>
            <a:endParaRPr lang="de-CH" dirty="0"/>
          </a:p>
        </p:txBody>
      </p:sp>
      <p:pic>
        <p:nvPicPr>
          <p:cNvPr id="8" name="Grafik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513123"/>
            <a:ext cx="1224000" cy="401311"/>
          </a:xfrm>
          <a:prstGeom prst="rect">
            <a:avLst/>
          </a:prstGeom>
        </p:spPr>
      </p:pic>
    </p:spTree>
    <p:extLst>
      <p:ext uri="{BB962C8B-B14F-4D97-AF65-F5344CB8AC3E}">
        <p14:creationId xmlns:p14="http://schemas.microsoft.com/office/powerpoint/2010/main" val="3650260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de-DE"/>
              <a:t>Titelmasterformat durch Klicken bearbeiten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Textmasterformat bearbeiten</a:t>
            </a:r>
          </a:p>
        </p:txBody>
      </p:sp>
      <p:sp>
        <p:nvSpPr>
          <p:cNvPr id="4" name="Date Placeholder 3"/>
          <p:cNvSpPr>
            <a:spLocks noGrp="1"/>
          </p:cNvSpPr>
          <p:nvPr>
            <p:ph type="dt" sz="half" idx="10"/>
          </p:nvPr>
        </p:nvSpPr>
        <p:spPr/>
        <p:txBody>
          <a:bodyPr/>
          <a:lstStyle/>
          <a:p>
            <a:r>
              <a:rPr lang="de-DE" dirty="0"/>
              <a:t>29.03.2017</a:t>
            </a:r>
            <a:endParaRPr lang="de-CH" dirty="0"/>
          </a:p>
        </p:txBody>
      </p:sp>
      <p:sp>
        <p:nvSpPr>
          <p:cNvPr id="5" name="Footer Placeholder 4"/>
          <p:cNvSpPr>
            <a:spLocks noGrp="1"/>
          </p:cNvSpPr>
          <p:nvPr>
            <p:ph type="ftr" sz="quarter" idx="11"/>
          </p:nvPr>
        </p:nvSpPr>
        <p:spPr/>
        <p:txBody>
          <a:bodyPr/>
          <a:lstStyle/>
          <a:p>
            <a:r>
              <a:rPr lang="de-CH" dirty="0"/>
              <a:t>Abstimmung Zusammenschlussvertrag</a:t>
            </a:r>
          </a:p>
        </p:txBody>
      </p:sp>
      <p:sp>
        <p:nvSpPr>
          <p:cNvPr id="6" name="Slide Number Placeholder 5"/>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1580071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r>
              <a:rPr lang="de-DE" dirty="0"/>
              <a:t>29.03.2017</a:t>
            </a:r>
            <a:endParaRPr lang="de-CH" dirty="0"/>
          </a:p>
        </p:txBody>
      </p:sp>
      <p:sp>
        <p:nvSpPr>
          <p:cNvPr id="6" name="Footer Placeholder 5"/>
          <p:cNvSpPr>
            <a:spLocks noGrp="1"/>
          </p:cNvSpPr>
          <p:nvPr>
            <p:ph type="ftr" sz="quarter" idx="11"/>
          </p:nvPr>
        </p:nvSpPr>
        <p:spPr/>
        <p:txBody>
          <a:bodyPr/>
          <a:lstStyle/>
          <a:p>
            <a:r>
              <a:rPr lang="de-CH" dirty="0"/>
              <a:t>Abstimmung Zusammenschlussvertrag</a:t>
            </a:r>
          </a:p>
        </p:txBody>
      </p:sp>
      <p:sp>
        <p:nvSpPr>
          <p:cNvPr id="7" name="Slide Number Placeholder 6"/>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393703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de-DE"/>
              <a:t>Titelmasterformat durch Klicken bearbeiten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Content Placeholder 3"/>
          <p:cNvSpPr>
            <a:spLocks noGrp="1"/>
          </p:cNvSpPr>
          <p:nvPr>
            <p:ph sz="half" idx="2"/>
          </p:nvPr>
        </p:nvSpPr>
        <p:spPr>
          <a:xfrm>
            <a:off x="629842" y="2505075"/>
            <a:ext cx="3868340"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Content Placeholder 5"/>
          <p:cNvSpPr>
            <a:spLocks noGrp="1"/>
          </p:cNvSpPr>
          <p:nvPr>
            <p:ph sz="quarter" idx="4"/>
          </p:nvPr>
        </p:nvSpPr>
        <p:spPr>
          <a:xfrm>
            <a:off x="4629150" y="2505075"/>
            <a:ext cx="3887391"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r>
              <a:rPr lang="de-DE" dirty="0"/>
              <a:t>29.03.2017</a:t>
            </a:r>
            <a:endParaRPr lang="de-CH" dirty="0"/>
          </a:p>
        </p:txBody>
      </p:sp>
      <p:sp>
        <p:nvSpPr>
          <p:cNvPr id="8" name="Footer Placeholder 7"/>
          <p:cNvSpPr>
            <a:spLocks noGrp="1"/>
          </p:cNvSpPr>
          <p:nvPr>
            <p:ph type="ftr" sz="quarter" idx="11"/>
          </p:nvPr>
        </p:nvSpPr>
        <p:spPr/>
        <p:txBody>
          <a:bodyPr/>
          <a:lstStyle/>
          <a:p>
            <a:r>
              <a:rPr lang="de-CH" dirty="0"/>
              <a:t>Abstimmung Zusammenschlussvertrag</a:t>
            </a:r>
          </a:p>
        </p:txBody>
      </p:sp>
      <p:sp>
        <p:nvSpPr>
          <p:cNvPr id="9" name="Slide Number Placeholder 8"/>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754446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r>
              <a:rPr lang="de-DE" dirty="0"/>
              <a:t>29.03.2017</a:t>
            </a:r>
            <a:endParaRPr lang="de-CH" dirty="0"/>
          </a:p>
        </p:txBody>
      </p:sp>
      <p:sp>
        <p:nvSpPr>
          <p:cNvPr id="4" name="Footer Placeholder 3"/>
          <p:cNvSpPr>
            <a:spLocks noGrp="1"/>
          </p:cNvSpPr>
          <p:nvPr>
            <p:ph type="ftr" sz="quarter" idx="11"/>
          </p:nvPr>
        </p:nvSpPr>
        <p:spPr/>
        <p:txBody>
          <a:bodyPr/>
          <a:lstStyle/>
          <a:p>
            <a:r>
              <a:rPr lang="de-CH" dirty="0"/>
              <a:t>Abstimmung Zusammenschlussvertrag</a:t>
            </a:r>
          </a:p>
        </p:txBody>
      </p:sp>
      <p:sp>
        <p:nvSpPr>
          <p:cNvPr id="5" name="Slide Number Placeholder 4"/>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3285350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de-DE" dirty="0"/>
              <a:t>29.03.2017</a:t>
            </a:r>
            <a:endParaRPr lang="de-CH" dirty="0"/>
          </a:p>
        </p:txBody>
      </p:sp>
      <p:sp>
        <p:nvSpPr>
          <p:cNvPr id="3" name="Footer Placeholder 2"/>
          <p:cNvSpPr>
            <a:spLocks noGrp="1"/>
          </p:cNvSpPr>
          <p:nvPr>
            <p:ph type="ftr" sz="quarter" idx="11"/>
          </p:nvPr>
        </p:nvSpPr>
        <p:spPr/>
        <p:txBody>
          <a:bodyPr/>
          <a:lstStyle/>
          <a:p>
            <a:r>
              <a:rPr lang="de-CH" dirty="0"/>
              <a:t>Abstimmung Zusammenschlussvertrag</a:t>
            </a:r>
          </a:p>
        </p:txBody>
      </p:sp>
      <p:sp>
        <p:nvSpPr>
          <p:cNvPr id="4" name="Slide Number Placeholder 3"/>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2894654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a:t>Titelmasterformat durch Klicken bearbeiten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e Placeholder 4"/>
          <p:cNvSpPr>
            <a:spLocks noGrp="1"/>
          </p:cNvSpPr>
          <p:nvPr>
            <p:ph type="dt" sz="half" idx="10"/>
          </p:nvPr>
        </p:nvSpPr>
        <p:spPr/>
        <p:txBody>
          <a:bodyPr/>
          <a:lstStyle/>
          <a:p>
            <a:r>
              <a:rPr lang="de-DE" dirty="0"/>
              <a:t>29.03.2017</a:t>
            </a:r>
            <a:endParaRPr lang="de-CH" dirty="0"/>
          </a:p>
        </p:txBody>
      </p:sp>
      <p:sp>
        <p:nvSpPr>
          <p:cNvPr id="6" name="Footer Placeholder 5"/>
          <p:cNvSpPr>
            <a:spLocks noGrp="1"/>
          </p:cNvSpPr>
          <p:nvPr>
            <p:ph type="ftr" sz="quarter" idx="11"/>
          </p:nvPr>
        </p:nvSpPr>
        <p:spPr/>
        <p:txBody>
          <a:bodyPr/>
          <a:lstStyle/>
          <a:p>
            <a:r>
              <a:rPr lang="de-CH" dirty="0"/>
              <a:t>Abstimmung Zusammenschlussvertrag</a:t>
            </a:r>
          </a:p>
        </p:txBody>
      </p:sp>
      <p:sp>
        <p:nvSpPr>
          <p:cNvPr id="7" name="Slide Number Placeholder 6"/>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163616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a:t>Bild durch Klicken auf Symbol hinzufügen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e Placeholder 4"/>
          <p:cNvSpPr>
            <a:spLocks noGrp="1"/>
          </p:cNvSpPr>
          <p:nvPr>
            <p:ph type="dt" sz="half" idx="10"/>
          </p:nvPr>
        </p:nvSpPr>
        <p:spPr/>
        <p:txBody>
          <a:bodyPr/>
          <a:lstStyle/>
          <a:p>
            <a:r>
              <a:rPr lang="de-DE" dirty="0"/>
              <a:t>29.03.2017</a:t>
            </a:r>
            <a:endParaRPr lang="de-CH" dirty="0"/>
          </a:p>
        </p:txBody>
      </p:sp>
      <p:sp>
        <p:nvSpPr>
          <p:cNvPr id="6" name="Footer Placeholder 5"/>
          <p:cNvSpPr>
            <a:spLocks noGrp="1"/>
          </p:cNvSpPr>
          <p:nvPr>
            <p:ph type="ftr" sz="quarter" idx="11"/>
          </p:nvPr>
        </p:nvSpPr>
        <p:spPr/>
        <p:txBody>
          <a:bodyPr/>
          <a:lstStyle/>
          <a:p>
            <a:r>
              <a:rPr lang="de-CH" dirty="0"/>
              <a:t>Abstimmung Zusammenschlussvertrag</a:t>
            </a:r>
          </a:p>
        </p:txBody>
      </p:sp>
      <p:sp>
        <p:nvSpPr>
          <p:cNvPr id="7" name="Slide Number Placeholder 6"/>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3719711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r>
              <a:rPr lang="de-DE" dirty="0"/>
              <a:t>29.03.2017</a:t>
            </a:r>
            <a:endParaRPr lang="de-CH" dirty="0"/>
          </a:p>
        </p:txBody>
      </p:sp>
      <p:sp>
        <p:nvSpPr>
          <p:cNvPr id="5" name="Footer Placeholder 4"/>
          <p:cNvSpPr>
            <a:spLocks noGrp="1"/>
          </p:cNvSpPr>
          <p:nvPr>
            <p:ph type="ftr" sz="quarter" idx="11"/>
          </p:nvPr>
        </p:nvSpPr>
        <p:spPr/>
        <p:txBody>
          <a:bodyPr/>
          <a:lstStyle/>
          <a:p>
            <a:r>
              <a:rPr lang="de-CH" dirty="0"/>
              <a:t>Abstimmung Zusammenschlussvertrag</a:t>
            </a:r>
          </a:p>
        </p:txBody>
      </p:sp>
      <p:sp>
        <p:nvSpPr>
          <p:cNvPr id="6" name="Slide Number Placeholder 5"/>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2575769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r>
              <a:rPr lang="de-DE" dirty="0"/>
              <a:t>29.03.2017</a:t>
            </a:r>
            <a:endParaRPr lang="de-CH" dirty="0"/>
          </a:p>
        </p:txBody>
      </p:sp>
      <p:sp>
        <p:nvSpPr>
          <p:cNvPr id="5" name="Footer Placeholder 4"/>
          <p:cNvSpPr>
            <a:spLocks noGrp="1"/>
          </p:cNvSpPr>
          <p:nvPr>
            <p:ph type="ftr" sz="quarter" idx="11"/>
          </p:nvPr>
        </p:nvSpPr>
        <p:spPr/>
        <p:txBody>
          <a:bodyPr/>
          <a:lstStyle/>
          <a:p>
            <a:r>
              <a:rPr lang="de-CH" dirty="0"/>
              <a:t>Abstimmung Zusammenschlussvertrag</a:t>
            </a:r>
          </a:p>
        </p:txBody>
      </p:sp>
      <p:sp>
        <p:nvSpPr>
          <p:cNvPr id="6" name="Slide Number Placeholder 5"/>
          <p:cNvSpPr>
            <a:spLocks noGrp="1"/>
          </p:cNvSpPr>
          <p:nvPr>
            <p:ph type="sldNum" sz="quarter" idx="12"/>
          </p:nvPr>
        </p:nvSpPr>
        <p:spPr/>
        <p:txBody>
          <a:bodyPr/>
          <a:lstStyle/>
          <a:p>
            <a:fld id="{5F82CD65-B0D2-4FE3-9E4B-07C96E3CC7B8}" type="slidenum">
              <a:rPr lang="de-CH" smtClean="0"/>
              <a:t>‹Nr.›</a:t>
            </a:fld>
            <a:endParaRPr lang="de-CH" dirty="0"/>
          </a:p>
        </p:txBody>
      </p:sp>
    </p:spTree>
    <p:extLst>
      <p:ext uri="{BB962C8B-B14F-4D97-AF65-F5344CB8AC3E}">
        <p14:creationId xmlns:p14="http://schemas.microsoft.com/office/powerpoint/2010/main" val="4426408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elfolie blau">
    <p:spTree>
      <p:nvGrpSpPr>
        <p:cNvPr id="1" name=""/>
        <p:cNvGrpSpPr/>
        <p:nvPr/>
      </p:nvGrpSpPr>
      <p:grpSpPr>
        <a:xfrm>
          <a:off x="0" y="0"/>
          <a:ext cx="0" cy="0"/>
          <a:chOff x="0" y="0"/>
          <a:chExt cx="0" cy="0"/>
        </a:xfrm>
      </p:grpSpPr>
      <p:sp>
        <p:nvSpPr>
          <p:cNvPr id="4" name="Datumsplatzhalter 3"/>
          <p:cNvSpPr>
            <a:spLocks noGrp="1"/>
          </p:cNvSpPr>
          <p:nvPr>
            <p:ph type="dt" sz="half" idx="10"/>
          </p:nvPr>
        </p:nvSpPr>
        <p:spPr>
          <a:xfrm>
            <a:off x="863749" y="6245225"/>
            <a:ext cx="2133600" cy="476250"/>
          </a:xfrm>
        </p:spPr>
        <p:txBody>
          <a:bodyPr/>
          <a:lstStyle>
            <a:lvl1pPr>
              <a:defRPr>
                <a:solidFill>
                  <a:schemeClr val="bg1"/>
                </a:solidFill>
              </a:defRPr>
            </a:lvl1pPr>
          </a:lstStyle>
          <a:p>
            <a:r>
              <a:rPr lang="de-DE" dirty="0"/>
              <a:t>29.03.2017</a:t>
            </a:r>
            <a:endParaRPr lang="de-CH" dirty="0"/>
          </a:p>
        </p:txBody>
      </p:sp>
      <p:sp>
        <p:nvSpPr>
          <p:cNvPr id="5" name="Fußzeilenplatzhalter 4"/>
          <p:cNvSpPr>
            <a:spLocks noGrp="1"/>
          </p:cNvSpPr>
          <p:nvPr>
            <p:ph type="ftr" sz="quarter" idx="11"/>
          </p:nvPr>
        </p:nvSpPr>
        <p:spPr>
          <a:xfrm>
            <a:off x="3327475" y="6245225"/>
            <a:ext cx="2895600" cy="476250"/>
          </a:xfrm>
        </p:spPr>
        <p:txBody>
          <a:bodyPr/>
          <a:lstStyle>
            <a:lvl1pPr>
              <a:defRPr>
                <a:solidFill>
                  <a:schemeClr val="bg1"/>
                </a:solidFill>
              </a:defRPr>
            </a:lvl1pPr>
          </a:lstStyle>
          <a:p>
            <a:r>
              <a:rPr lang="de-CH" dirty="0"/>
              <a:t>Abstimmung Zusammenschlussvertrag</a:t>
            </a:r>
          </a:p>
        </p:txBody>
      </p:sp>
      <p:sp>
        <p:nvSpPr>
          <p:cNvPr id="6" name="Foliennummernplatzhalter 5"/>
          <p:cNvSpPr>
            <a:spLocks noGrp="1"/>
          </p:cNvSpPr>
          <p:nvPr>
            <p:ph type="sldNum" sz="quarter" idx="12"/>
          </p:nvPr>
        </p:nvSpPr>
        <p:spPr/>
        <p:txBody>
          <a:bodyPr/>
          <a:lstStyle>
            <a:lvl1pPr>
              <a:defRPr>
                <a:solidFill>
                  <a:schemeClr val="bg1"/>
                </a:solidFill>
              </a:defRPr>
            </a:lvl1pPr>
          </a:lstStyle>
          <a:p>
            <a:fld id="{8BDC49C8-CD7C-49A0-B2BB-E74A068D619E}" type="slidenum">
              <a:rPr lang="de-CH" smtClean="0"/>
              <a:pPr/>
              <a:t>‹Nr.›</a:t>
            </a:fld>
            <a:endParaRPr lang="de-CH" dirty="0"/>
          </a:p>
        </p:txBody>
      </p:sp>
      <p:sp>
        <p:nvSpPr>
          <p:cNvPr id="13" name="Titel 1"/>
          <p:cNvSpPr>
            <a:spLocks noGrp="1"/>
          </p:cNvSpPr>
          <p:nvPr>
            <p:ph type="ctrTitle"/>
          </p:nvPr>
        </p:nvSpPr>
        <p:spPr>
          <a:xfrm>
            <a:off x="869881" y="1493173"/>
            <a:ext cx="7814964" cy="936000"/>
          </a:xfrm>
        </p:spPr>
        <p:txBody>
          <a:bodyPr anchor="t"/>
          <a:lstStyle>
            <a:lvl1pPr algn="l">
              <a:defRPr lang="de-CH" sz="2100" kern="1200">
                <a:solidFill>
                  <a:srgbClr val="0079BC"/>
                </a:solidFill>
                <a:latin typeface="Arial" charset="0"/>
                <a:ea typeface="+mn-ea"/>
                <a:cs typeface="Arial" charset="0"/>
              </a:defRPr>
            </a:lvl1pPr>
          </a:lstStyle>
          <a:p>
            <a:r>
              <a:rPr lang="de-DE"/>
              <a:t>Titelmasterformat durch Klicken bearbeiten</a:t>
            </a:r>
            <a:endParaRPr lang="de-CH" dirty="0"/>
          </a:p>
        </p:txBody>
      </p:sp>
      <p:sp>
        <p:nvSpPr>
          <p:cNvPr id="14" name="Untertitel 2"/>
          <p:cNvSpPr>
            <a:spLocks noGrp="1"/>
          </p:cNvSpPr>
          <p:nvPr>
            <p:ph type="subTitle" idx="1"/>
          </p:nvPr>
        </p:nvSpPr>
        <p:spPr>
          <a:xfrm>
            <a:off x="871325" y="2492896"/>
            <a:ext cx="7821910" cy="1152128"/>
          </a:xfrm>
        </p:spPr>
        <p:txBody>
          <a:bodyPr anchor="t">
            <a:normAutofit/>
          </a:bodyPr>
          <a:lstStyle>
            <a:lvl1pPr marL="0" indent="0" algn="l">
              <a:buNone/>
              <a:defRPr lang="de-CH" sz="2000" b="0" kern="1200" dirty="0">
                <a:solidFill>
                  <a:schemeClr val="tx1"/>
                </a:solidFill>
                <a:latin typeface="Arial" charset="0"/>
                <a:ea typeface="+mn-ea"/>
                <a:cs typeface="Arial" charset="0"/>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de-DE" dirty="0"/>
              <a:t>Formatvorlage des Untertitelmasters durch Klicken bearbeiten</a:t>
            </a:r>
            <a:endParaRPr lang="de-CH" dirty="0"/>
          </a:p>
        </p:txBody>
      </p:sp>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513123"/>
            <a:ext cx="1224000" cy="401311"/>
          </a:xfrm>
          <a:prstGeom prst="rect">
            <a:avLst/>
          </a:prstGeom>
        </p:spPr>
      </p:pic>
    </p:spTree>
    <p:extLst>
      <p:ext uri="{BB962C8B-B14F-4D97-AF65-F5344CB8AC3E}">
        <p14:creationId xmlns:p14="http://schemas.microsoft.com/office/powerpoint/2010/main" val="1026659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de-DE" dirty="0"/>
              <a:t>Titelmasterformat durch Klicken bearbeiten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de-DE" dirty="0"/>
              <a:t>29.03.2017</a:t>
            </a:r>
            <a:endParaRPr lang="de-CH"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CH" dirty="0"/>
              <a:t>Abstimmung Zusammenschlussvertrag</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82CD65-B0D2-4FE3-9E4B-07C96E3CC7B8}" type="slidenum">
              <a:rPr lang="de-CH" smtClean="0"/>
              <a:t>‹Nr.›</a:t>
            </a:fld>
            <a:endParaRPr lang="de-CH" dirty="0"/>
          </a:p>
        </p:txBody>
      </p:sp>
    </p:spTree>
    <p:extLst>
      <p:ext uri="{BB962C8B-B14F-4D97-AF65-F5344CB8AC3E}">
        <p14:creationId xmlns:p14="http://schemas.microsoft.com/office/powerpoint/2010/main" val="260869361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fabian.kramer@zh.ref.ch"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fld id="{8BDC49C8-CD7C-49A0-B2BB-E74A068D619E}" type="slidenum">
              <a:rPr lang="de-CH" smtClean="0"/>
              <a:pPr/>
              <a:t>1</a:t>
            </a:fld>
            <a:endParaRPr lang="de-CH" dirty="0"/>
          </a:p>
        </p:txBody>
      </p:sp>
      <p:sp>
        <p:nvSpPr>
          <p:cNvPr id="3" name="Titel 2"/>
          <p:cNvSpPr>
            <a:spLocks noGrp="1"/>
          </p:cNvSpPr>
          <p:nvPr>
            <p:ph type="ctrTitle"/>
          </p:nvPr>
        </p:nvSpPr>
        <p:spPr>
          <a:xfrm>
            <a:off x="630844" y="1146700"/>
            <a:ext cx="7884506" cy="1532483"/>
          </a:xfrm>
        </p:spPr>
        <p:txBody>
          <a:bodyPr>
            <a:noAutofit/>
          </a:bodyPr>
          <a:lstStyle/>
          <a:p>
            <a:r>
              <a:rPr lang="de-CH" sz="2000" dirty="0"/>
              <a:t>Umsetzung Reform 2014 – 2018</a:t>
            </a:r>
            <a:br>
              <a:rPr lang="de-CH" sz="2800" dirty="0"/>
            </a:br>
            <a:br>
              <a:rPr lang="de-CH" sz="1000" dirty="0"/>
            </a:br>
            <a:r>
              <a:rPr lang="de-CH" sz="2800" dirty="0"/>
              <a:t>Kirchgemeindeordnung der Evangelisch-reformierten Kirchgemeinde Zürich</a:t>
            </a:r>
            <a:br>
              <a:rPr lang="de-CH" sz="2800" dirty="0"/>
            </a:br>
            <a:br>
              <a:rPr lang="de-CH" sz="1100" dirty="0"/>
            </a:br>
            <a:r>
              <a:rPr lang="de-CH" sz="2000" dirty="0"/>
              <a:t>Vorlage für die Volksabstimmung vom 25. November 2018</a:t>
            </a:r>
            <a:endParaRPr lang="de-CH" sz="2800" dirty="0"/>
          </a:p>
        </p:txBody>
      </p:sp>
      <p:sp>
        <p:nvSpPr>
          <p:cNvPr id="4" name="Untertitel 3"/>
          <p:cNvSpPr>
            <a:spLocks noGrp="1"/>
          </p:cNvSpPr>
          <p:nvPr>
            <p:ph type="subTitle" idx="1"/>
          </p:nvPr>
        </p:nvSpPr>
        <p:spPr>
          <a:xfrm>
            <a:off x="2303749" y="2958182"/>
            <a:ext cx="5358095" cy="432048"/>
          </a:xfrm>
        </p:spPr>
        <p:txBody>
          <a:bodyPr/>
          <a:lstStyle/>
          <a:p>
            <a:pPr algn="ctr"/>
            <a:r>
              <a:rPr lang="de-DE" sz="1800" dirty="0"/>
              <a:t>Mittwoch, 2. November 2016</a:t>
            </a:r>
          </a:p>
        </p:txBody>
      </p:sp>
      <p:pic>
        <p:nvPicPr>
          <p:cNvPr id="5" name="Bild 4" descr="IMG_1825.jpg"/>
          <p:cNvPicPr>
            <a:picLocks noChangeAspect="1"/>
          </p:cNvPicPr>
          <p:nvPr/>
        </p:nvPicPr>
        <p:blipFill rotWithShape="1">
          <a:blip r:embed="rId3" cstate="print">
            <a:extLst>
              <a:ext uri="{28A0092B-C50C-407E-A947-70E740481C1C}">
                <a14:useLocalDpi xmlns:a14="http://schemas.microsoft.com/office/drawing/2010/main" val="0"/>
              </a:ext>
            </a:extLst>
          </a:blip>
          <a:srcRect t="19631" b="23888"/>
          <a:stretch/>
        </p:blipFill>
        <p:spPr>
          <a:xfrm>
            <a:off x="0" y="2988426"/>
            <a:ext cx="9144000" cy="3873500"/>
          </a:xfrm>
          <a:prstGeom prst="rect">
            <a:avLst/>
          </a:prstGeom>
        </p:spPr>
      </p:pic>
    </p:spTree>
    <p:extLst>
      <p:ext uri="{BB962C8B-B14F-4D97-AF65-F5344CB8AC3E}">
        <p14:creationId xmlns:p14="http://schemas.microsoft.com/office/powerpoint/2010/main" val="2182605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117B3D67-1E98-42EF-9B34-41EB0E9EA861}"/>
              </a:ext>
            </a:extLst>
          </p:cNvPr>
          <p:cNvSpPr>
            <a:spLocks noGrp="1"/>
          </p:cNvSpPr>
          <p:nvPr>
            <p:ph type="title"/>
          </p:nvPr>
        </p:nvSpPr>
        <p:spPr/>
        <p:txBody>
          <a:bodyPr/>
          <a:lstStyle/>
          <a:p>
            <a:r>
              <a:rPr lang="de-CH" dirty="0"/>
              <a:t>Wie er vor 500 Jahren …</a:t>
            </a:r>
          </a:p>
        </p:txBody>
      </p:sp>
      <p:sp>
        <p:nvSpPr>
          <p:cNvPr id="2" name="Foliennummernplatzhalter 1">
            <a:extLst>
              <a:ext uri="{FF2B5EF4-FFF2-40B4-BE49-F238E27FC236}">
                <a16:creationId xmlns:a16="http://schemas.microsoft.com/office/drawing/2014/main" id="{BD1F3328-E227-4E79-920D-53D1407B3C2B}"/>
              </a:ext>
            </a:extLst>
          </p:cNvPr>
          <p:cNvSpPr>
            <a:spLocks noGrp="1"/>
          </p:cNvSpPr>
          <p:nvPr>
            <p:ph type="sldNum" sz="quarter" idx="12"/>
          </p:nvPr>
        </p:nvSpPr>
        <p:spPr/>
        <p:txBody>
          <a:bodyPr/>
          <a:lstStyle/>
          <a:p>
            <a:fld id="{5F82CD65-B0D2-4FE3-9E4B-07C96E3CC7B8}" type="slidenum">
              <a:rPr lang="de-CH" smtClean="0"/>
              <a:t>2</a:t>
            </a:fld>
            <a:endParaRPr lang="de-CH" dirty="0"/>
          </a:p>
        </p:txBody>
      </p:sp>
      <p:pic>
        <p:nvPicPr>
          <p:cNvPr id="5" name="Grafik 4">
            <a:extLst>
              <a:ext uri="{FF2B5EF4-FFF2-40B4-BE49-F238E27FC236}">
                <a16:creationId xmlns:a16="http://schemas.microsoft.com/office/drawing/2014/main" id="{DEC80289-2B1D-4E66-AF5D-1E8577826BFC}"/>
              </a:ext>
            </a:extLst>
          </p:cNvPr>
          <p:cNvPicPr>
            <a:picLocks noChangeAspect="1"/>
          </p:cNvPicPr>
          <p:nvPr/>
        </p:nvPicPr>
        <p:blipFill rotWithShape="1">
          <a:blip r:embed="rId3">
            <a:extLst>
              <a:ext uri="{28A0092B-C50C-407E-A947-70E740481C1C}">
                <a14:useLocalDpi xmlns:a14="http://schemas.microsoft.com/office/drawing/2010/main" val="0"/>
              </a:ext>
            </a:extLst>
          </a:blip>
          <a:srcRect l="132" t="22432" r="-132" b="33297"/>
          <a:stretch/>
        </p:blipFill>
        <p:spPr>
          <a:xfrm>
            <a:off x="1042993" y="1288859"/>
            <a:ext cx="7369486" cy="4582123"/>
          </a:xfrm>
          <a:prstGeom prst="rect">
            <a:avLst/>
          </a:prstGeom>
        </p:spPr>
      </p:pic>
      <p:sp>
        <p:nvSpPr>
          <p:cNvPr id="6" name="Textfeld 5">
            <a:extLst>
              <a:ext uri="{FF2B5EF4-FFF2-40B4-BE49-F238E27FC236}">
                <a16:creationId xmlns:a16="http://schemas.microsoft.com/office/drawing/2014/main" id="{09116E94-4A63-4926-856C-3C4969D6A945}"/>
              </a:ext>
            </a:extLst>
          </p:cNvPr>
          <p:cNvSpPr txBox="1"/>
          <p:nvPr/>
        </p:nvSpPr>
        <p:spPr>
          <a:xfrm>
            <a:off x="1489166" y="5877926"/>
            <a:ext cx="6912857" cy="584775"/>
          </a:xfrm>
          <a:prstGeom prst="rect">
            <a:avLst/>
          </a:prstGeom>
          <a:noFill/>
        </p:spPr>
        <p:txBody>
          <a:bodyPr wrap="square" rtlCol="0">
            <a:spAutoFit/>
          </a:bodyPr>
          <a:lstStyle/>
          <a:p>
            <a:pPr algn="r"/>
            <a:r>
              <a:rPr lang="de-CH" sz="3200" dirty="0">
                <a:latin typeface="Arial" panose="020B0604020202020204" pitchFamily="34" charset="0"/>
                <a:cs typeface="Arial" panose="020B0604020202020204" pitchFamily="34" charset="0"/>
              </a:rPr>
              <a:t>… beginnen wir heute etwas Neues.</a:t>
            </a:r>
          </a:p>
        </p:txBody>
      </p:sp>
    </p:spTree>
    <p:extLst>
      <p:ext uri="{BB962C8B-B14F-4D97-AF65-F5344CB8AC3E}">
        <p14:creationId xmlns:p14="http://schemas.microsoft.com/office/powerpoint/2010/main" val="4286880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7EFA67B0-5EB2-42EA-AB2A-E87F34C866B4}"/>
              </a:ext>
            </a:extLst>
          </p:cNvPr>
          <p:cNvSpPr>
            <a:spLocks noGrp="1"/>
          </p:cNvSpPr>
          <p:nvPr>
            <p:ph type="title"/>
          </p:nvPr>
        </p:nvSpPr>
        <p:spPr>
          <a:xfrm>
            <a:off x="2271184" y="513123"/>
            <a:ext cx="6244166" cy="733956"/>
          </a:xfrm>
        </p:spPr>
        <p:txBody>
          <a:bodyPr/>
          <a:lstStyle/>
          <a:p>
            <a:r>
              <a:rPr lang="de-CH" dirty="0"/>
              <a:t>KGO – Abschluss von vier Jahren intensiver Arbeit</a:t>
            </a:r>
          </a:p>
        </p:txBody>
      </p:sp>
      <p:sp>
        <p:nvSpPr>
          <p:cNvPr id="2" name="Foliennummernplatzhalter 1">
            <a:extLst>
              <a:ext uri="{FF2B5EF4-FFF2-40B4-BE49-F238E27FC236}">
                <a16:creationId xmlns:a16="http://schemas.microsoft.com/office/drawing/2014/main" id="{F5EA6810-6FCB-4D4B-A4CD-28EFE889BD31}"/>
              </a:ext>
            </a:extLst>
          </p:cNvPr>
          <p:cNvSpPr>
            <a:spLocks noGrp="1"/>
          </p:cNvSpPr>
          <p:nvPr>
            <p:ph type="sldNum" sz="quarter" idx="12"/>
          </p:nvPr>
        </p:nvSpPr>
        <p:spPr/>
        <p:txBody>
          <a:bodyPr/>
          <a:lstStyle/>
          <a:p>
            <a:fld id="{5F82CD65-B0D2-4FE3-9E4B-07C96E3CC7B8}" type="slidenum">
              <a:rPr lang="de-CH" smtClean="0"/>
              <a:t>3</a:t>
            </a:fld>
            <a:endParaRPr lang="de-CH" dirty="0"/>
          </a:p>
        </p:txBody>
      </p:sp>
      <p:sp>
        <p:nvSpPr>
          <p:cNvPr id="16" name="Halbbogen 15">
            <a:extLst>
              <a:ext uri="{FF2B5EF4-FFF2-40B4-BE49-F238E27FC236}">
                <a16:creationId xmlns:a16="http://schemas.microsoft.com/office/drawing/2014/main" id="{7241C05A-CE40-4766-9AF9-D9FC87E428E8}"/>
              </a:ext>
            </a:extLst>
          </p:cNvPr>
          <p:cNvSpPr/>
          <p:nvPr/>
        </p:nvSpPr>
        <p:spPr>
          <a:xfrm>
            <a:off x="1443449" y="2285786"/>
            <a:ext cx="6244166" cy="6130850"/>
          </a:xfrm>
          <a:prstGeom prst="blockArc">
            <a:avLst/>
          </a:prstGeom>
          <a:solidFill>
            <a:schemeClr val="bg1"/>
          </a:solidFill>
          <a:ln w="508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solidFill>
                <a:schemeClr val="tx1"/>
              </a:solidFill>
            </a:endParaRPr>
          </a:p>
        </p:txBody>
      </p:sp>
      <p:sp>
        <p:nvSpPr>
          <p:cNvPr id="21" name="Freihandform: Form 20">
            <a:extLst>
              <a:ext uri="{FF2B5EF4-FFF2-40B4-BE49-F238E27FC236}">
                <a16:creationId xmlns:a16="http://schemas.microsoft.com/office/drawing/2014/main" id="{C907FB37-2658-45E3-8787-FE1381E7ECDA}"/>
              </a:ext>
            </a:extLst>
          </p:cNvPr>
          <p:cNvSpPr/>
          <p:nvPr/>
        </p:nvSpPr>
        <p:spPr>
          <a:xfrm>
            <a:off x="3590171" y="2187227"/>
            <a:ext cx="1950722" cy="1804838"/>
          </a:xfrm>
          <a:custGeom>
            <a:avLst/>
            <a:gdLst>
              <a:gd name="connsiteX0" fmla="*/ 0 w 1785257"/>
              <a:gd name="connsiteY0" fmla="*/ 0 h 1524000"/>
              <a:gd name="connsiteX1" fmla="*/ 1785257 w 1785257"/>
              <a:gd name="connsiteY1" fmla="*/ 8709 h 1524000"/>
              <a:gd name="connsiteX2" fmla="*/ 1384663 w 1785257"/>
              <a:gd name="connsiteY2" fmla="*/ 1515292 h 1524000"/>
              <a:gd name="connsiteX3" fmla="*/ 374468 w 1785257"/>
              <a:gd name="connsiteY3" fmla="*/ 1524000 h 1524000"/>
              <a:gd name="connsiteX4" fmla="*/ 0 w 1785257"/>
              <a:gd name="connsiteY4" fmla="*/ 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257" h="1524000">
                <a:moveTo>
                  <a:pt x="0" y="0"/>
                </a:moveTo>
                <a:lnTo>
                  <a:pt x="1785257" y="8709"/>
                </a:lnTo>
                <a:lnTo>
                  <a:pt x="1384663" y="1515292"/>
                </a:lnTo>
                <a:lnTo>
                  <a:pt x="374468" y="1524000"/>
                </a:lnTo>
                <a:lnTo>
                  <a:pt x="0" y="0"/>
                </a:lnTo>
                <a:close/>
              </a:path>
            </a:pathLst>
          </a:custGeom>
          <a:ln w="508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2400" dirty="0"/>
              <a:t>KGO</a:t>
            </a:r>
          </a:p>
          <a:p>
            <a:pPr algn="ctr"/>
            <a:r>
              <a:rPr lang="de-CH" sz="2400" dirty="0"/>
              <a:t>25.11.18</a:t>
            </a:r>
          </a:p>
        </p:txBody>
      </p:sp>
      <p:cxnSp>
        <p:nvCxnSpPr>
          <p:cNvPr id="23" name="Gerader Verbinder 22">
            <a:extLst>
              <a:ext uri="{FF2B5EF4-FFF2-40B4-BE49-F238E27FC236}">
                <a16:creationId xmlns:a16="http://schemas.microsoft.com/office/drawing/2014/main" id="{354A3404-F78E-428C-A2AB-E39FB1001B5F}"/>
              </a:ext>
            </a:extLst>
          </p:cNvPr>
          <p:cNvCxnSpPr>
            <a:cxnSpLocks/>
          </p:cNvCxnSpPr>
          <p:nvPr/>
        </p:nvCxnSpPr>
        <p:spPr>
          <a:xfrm flipH="1" flipV="1">
            <a:off x="2113309" y="3468688"/>
            <a:ext cx="1134647" cy="993773"/>
          </a:xfrm>
          <a:prstGeom prst="line">
            <a:avLst/>
          </a:prstGeom>
          <a:ln w="50800">
            <a:solidFill>
              <a:srgbClr val="0070C0"/>
            </a:solidFill>
          </a:ln>
        </p:spPr>
        <p:style>
          <a:lnRef idx="1">
            <a:schemeClr val="accent1"/>
          </a:lnRef>
          <a:fillRef idx="0">
            <a:schemeClr val="accent1"/>
          </a:fillRef>
          <a:effectRef idx="0">
            <a:schemeClr val="accent1"/>
          </a:effectRef>
          <a:fontRef idx="minor">
            <a:schemeClr val="tx1"/>
          </a:fontRef>
        </p:style>
      </p:cxnSp>
      <p:sp>
        <p:nvSpPr>
          <p:cNvPr id="30" name="Rechteck 29">
            <a:extLst>
              <a:ext uri="{FF2B5EF4-FFF2-40B4-BE49-F238E27FC236}">
                <a16:creationId xmlns:a16="http://schemas.microsoft.com/office/drawing/2014/main" id="{DD248F62-D738-4AF0-9460-22EFA22733EB}"/>
              </a:ext>
            </a:extLst>
          </p:cNvPr>
          <p:cNvSpPr/>
          <p:nvPr/>
        </p:nvSpPr>
        <p:spPr>
          <a:xfrm>
            <a:off x="6093100" y="4311657"/>
            <a:ext cx="1532164" cy="1015663"/>
          </a:xfrm>
          <a:prstGeom prst="rect">
            <a:avLst/>
          </a:prstGeom>
        </p:spPr>
        <p:txBody>
          <a:bodyPr wrap="square">
            <a:spAutoFit/>
          </a:bodyPr>
          <a:lstStyle/>
          <a:p>
            <a:pPr algn="ctr"/>
            <a:r>
              <a:rPr lang="de-CH" sz="2000" dirty="0"/>
              <a:t>Zusammen-schluss-vertrag 2017</a:t>
            </a:r>
          </a:p>
        </p:txBody>
      </p:sp>
      <p:sp>
        <p:nvSpPr>
          <p:cNvPr id="32" name="Rechteck 31">
            <a:extLst>
              <a:ext uri="{FF2B5EF4-FFF2-40B4-BE49-F238E27FC236}">
                <a16:creationId xmlns:a16="http://schemas.microsoft.com/office/drawing/2014/main" id="{D8A3BCDC-D747-4A79-87AE-4D09A5BC04D6}"/>
              </a:ext>
            </a:extLst>
          </p:cNvPr>
          <p:cNvSpPr/>
          <p:nvPr/>
        </p:nvSpPr>
        <p:spPr>
          <a:xfrm>
            <a:off x="1505102" y="4311657"/>
            <a:ext cx="1532164" cy="1015663"/>
          </a:xfrm>
          <a:prstGeom prst="rect">
            <a:avLst/>
          </a:prstGeom>
        </p:spPr>
        <p:txBody>
          <a:bodyPr wrap="square">
            <a:spAutoFit/>
          </a:bodyPr>
          <a:lstStyle/>
          <a:p>
            <a:pPr algn="ctr"/>
            <a:r>
              <a:rPr lang="de-CH" sz="2000" dirty="0"/>
              <a:t>Volks-abstimmung</a:t>
            </a:r>
            <a:br>
              <a:rPr lang="de-CH" sz="2000" dirty="0"/>
            </a:br>
            <a:r>
              <a:rPr lang="de-CH" sz="2000" dirty="0"/>
              <a:t>28.9.14</a:t>
            </a:r>
          </a:p>
        </p:txBody>
      </p:sp>
      <p:sp>
        <p:nvSpPr>
          <p:cNvPr id="33" name="Rechteck 32">
            <a:extLst>
              <a:ext uri="{FF2B5EF4-FFF2-40B4-BE49-F238E27FC236}">
                <a16:creationId xmlns:a16="http://schemas.microsoft.com/office/drawing/2014/main" id="{D2D6D623-8C71-46BB-A00F-DEAE6D8C2F3B}"/>
              </a:ext>
            </a:extLst>
          </p:cNvPr>
          <p:cNvSpPr/>
          <p:nvPr/>
        </p:nvSpPr>
        <p:spPr>
          <a:xfrm>
            <a:off x="2300976" y="3181354"/>
            <a:ext cx="1532164" cy="707886"/>
          </a:xfrm>
          <a:prstGeom prst="rect">
            <a:avLst/>
          </a:prstGeom>
        </p:spPr>
        <p:txBody>
          <a:bodyPr wrap="square">
            <a:spAutoFit/>
          </a:bodyPr>
          <a:lstStyle/>
          <a:p>
            <a:pPr algn="ctr"/>
            <a:r>
              <a:rPr lang="de-CH" sz="2000" dirty="0"/>
              <a:t>Synode</a:t>
            </a:r>
            <a:br>
              <a:rPr lang="de-CH" sz="2000" dirty="0"/>
            </a:br>
            <a:r>
              <a:rPr lang="de-CH" sz="2000" dirty="0"/>
              <a:t>16.1.18</a:t>
            </a:r>
          </a:p>
        </p:txBody>
      </p:sp>
      <p:sp>
        <p:nvSpPr>
          <p:cNvPr id="34" name="Rechteck 33">
            <a:extLst>
              <a:ext uri="{FF2B5EF4-FFF2-40B4-BE49-F238E27FC236}">
                <a16:creationId xmlns:a16="http://schemas.microsoft.com/office/drawing/2014/main" id="{8537AE04-2C3C-4B52-B5D3-79E5BFB5AB0B}"/>
              </a:ext>
            </a:extLst>
          </p:cNvPr>
          <p:cNvSpPr/>
          <p:nvPr/>
        </p:nvSpPr>
        <p:spPr>
          <a:xfrm>
            <a:off x="5196370" y="3042854"/>
            <a:ext cx="1532164" cy="1015663"/>
          </a:xfrm>
          <a:prstGeom prst="rect">
            <a:avLst/>
          </a:prstGeom>
        </p:spPr>
        <p:txBody>
          <a:bodyPr wrap="square">
            <a:spAutoFit/>
          </a:bodyPr>
          <a:lstStyle/>
          <a:p>
            <a:pPr algn="ctr"/>
            <a:r>
              <a:rPr lang="de-CH" sz="2000" dirty="0"/>
              <a:t>Kirchen-ordnung</a:t>
            </a:r>
            <a:br>
              <a:rPr lang="de-CH" sz="2000" dirty="0"/>
            </a:br>
            <a:r>
              <a:rPr lang="de-CH" sz="2000" dirty="0"/>
              <a:t>23.9.18</a:t>
            </a:r>
          </a:p>
        </p:txBody>
      </p:sp>
      <p:cxnSp>
        <p:nvCxnSpPr>
          <p:cNvPr id="36" name="Gerader Verbinder 35">
            <a:extLst>
              <a:ext uri="{FF2B5EF4-FFF2-40B4-BE49-F238E27FC236}">
                <a16:creationId xmlns:a16="http://schemas.microsoft.com/office/drawing/2014/main" id="{50C9F6CA-6CC2-43E6-8F4F-28D895CFAA02}"/>
              </a:ext>
            </a:extLst>
          </p:cNvPr>
          <p:cNvCxnSpPr>
            <a:cxnSpLocks/>
          </p:cNvCxnSpPr>
          <p:nvPr/>
        </p:nvCxnSpPr>
        <p:spPr>
          <a:xfrm flipV="1">
            <a:off x="5879779" y="3468688"/>
            <a:ext cx="1134647" cy="993773"/>
          </a:xfrm>
          <a:prstGeom prst="line">
            <a:avLst/>
          </a:prstGeom>
          <a:ln w="508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0934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hteck 26">
            <a:extLst>
              <a:ext uri="{FF2B5EF4-FFF2-40B4-BE49-F238E27FC236}">
                <a16:creationId xmlns:a16="http://schemas.microsoft.com/office/drawing/2014/main" id="{B49DFFFE-7124-4099-9A61-6DE7A3685130}"/>
              </a:ext>
            </a:extLst>
          </p:cNvPr>
          <p:cNvSpPr/>
          <p:nvPr/>
        </p:nvSpPr>
        <p:spPr>
          <a:xfrm>
            <a:off x="2850157" y="4383381"/>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Kirchgemeinde-schreiberIn</a:t>
            </a:r>
          </a:p>
        </p:txBody>
      </p:sp>
      <p:sp>
        <p:nvSpPr>
          <p:cNvPr id="26" name="Rechteck 25">
            <a:extLst>
              <a:ext uri="{FF2B5EF4-FFF2-40B4-BE49-F238E27FC236}">
                <a16:creationId xmlns:a16="http://schemas.microsoft.com/office/drawing/2014/main" id="{4B430101-A936-4AD9-AB1B-A2E7510EA9A6}"/>
              </a:ext>
            </a:extLst>
          </p:cNvPr>
          <p:cNvSpPr/>
          <p:nvPr/>
        </p:nvSpPr>
        <p:spPr>
          <a:xfrm>
            <a:off x="4991518" y="5052680"/>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solidFill>
                <a:schemeClr val="tx1"/>
              </a:solidFill>
            </a:endParaRPr>
          </a:p>
          <a:p>
            <a:pPr algn="ctr"/>
            <a:r>
              <a:rPr lang="de-CH" dirty="0">
                <a:solidFill>
                  <a:schemeClr val="tx1"/>
                </a:solidFill>
              </a:rPr>
              <a:t>Weitere </a:t>
            </a:r>
          </a:p>
          <a:p>
            <a:pPr algn="ctr"/>
            <a:r>
              <a:rPr lang="de-CH" dirty="0">
                <a:solidFill>
                  <a:schemeClr val="tx1"/>
                </a:solidFill>
              </a:rPr>
              <a:t>Kommissionen</a:t>
            </a:r>
          </a:p>
        </p:txBody>
      </p:sp>
      <p:sp>
        <p:nvSpPr>
          <p:cNvPr id="34" name="Rechteck 33">
            <a:extLst>
              <a:ext uri="{FF2B5EF4-FFF2-40B4-BE49-F238E27FC236}">
                <a16:creationId xmlns:a16="http://schemas.microsoft.com/office/drawing/2014/main" id="{42B226D5-4904-4C70-9263-58DFC0AB1975}"/>
              </a:ext>
            </a:extLst>
          </p:cNvPr>
          <p:cNvSpPr/>
          <p:nvPr/>
        </p:nvSpPr>
        <p:spPr>
          <a:xfrm>
            <a:off x="6293484" y="4684303"/>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e-CH" dirty="0">
                <a:solidFill>
                  <a:schemeClr val="tx1"/>
                </a:solidFill>
              </a:rPr>
              <a:t>Kommission</a:t>
            </a:r>
          </a:p>
          <a:p>
            <a:pPr algn="ctr"/>
            <a:r>
              <a:rPr lang="de-CH" dirty="0">
                <a:solidFill>
                  <a:schemeClr val="tx1"/>
                </a:solidFill>
              </a:rPr>
              <a:t>Institutionen </a:t>
            </a:r>
            <a:br>
              <a:rPr lang="de-CH" dirty="0">
                <a:solidFill>
                  <a:schemeClr val="tx1"/>
                </a:solidFill>
              </a:rPr>
            </a:br>
            <a:r>
              <a:rPr lang="de-CH" dirty="0">
                <a:solidFill>
                  <a:schemeClr val="tx1"/>
                </a:solidFill>
              </a:rPr>
              <a:t>&amp; Projekte**</a:t>
            </a:r>
          </a:p>
        </p:txBody>
      </p:sp>
      <p:sp>
        <p:nvSpPr>
          <p:cNvPr id="30" name="Ellipse 29">
            <a:extLst>
              <a:ext uri="{FF2B5EF4-FFF2-40B4-BE49-F238E27FC236}">
                <a16:creationId xmlns:a16="http://schemas.microsoft.com/office/drawing/2014/main" id="{BEE34C74-76A8-47BB-B214-20FD1C34F25F}"/>
              </a:ext>
            </a:extLst>
          </p:cNvPr>
          <p:cNvSpPr/>
          <p:nvPr/>
        </p:nvSpPr>
        <p:spPr>
          <a:xfrm>
            <a:off x="2158200" y="3215159"/>
            <a:ext cx="1728000" cy="583911"/>
          </a:xfrm>
          <a:prstGeom prst="ellipse">
            <a:avLst/>
          </a:prstGeom>
          <a:no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de-CH" sz="1600" dirty="0">
                <a:solidFill>
                  <a:schemeClr val="tx1"/>
                </a:solidFill>
              </a:rPr>
              <a:t>Pfarrwahl-</a:t>
            </a:r>
            <a:br>
              <a:rPr lang="de-CH" sz="1600" dirty="0">
                <a:solidFill>
                  <a:schemeClr val="tx1"/>
                </a:solidFill>
              </a:rPr>
            </a:br>
            <a:r>
              <a:rPr lang="de-CH" sz="1600" dirty="0">
                <a:solidFill>
                  <a:schemeClr val="tx1"/>
                </a:solidFill>
              </a:rPr>
              <a:t>kommission</a:t>
            </a:r>
            <a:endParaRPr lang="de-CH" dirty="0">
              <a:solidFill>
                <a:schemeClr val="tx1"/>
              </a:solidFill>
            </a:endParaRPr>
          </a:p>
        </p:txBody>
      </p:sp>
      <p:sp>
        <p:nvSpPr>
          <p:cNvPr id="4" name="Titel 3">
            <a:extLst>
              <a:ext uri="{FF2B5EF4-FFF2-40B4-BE49-F238E27FC236}">
                <a16:creationId xmlns:a16="http://schemas.microsoft.com/office/drawing/2014/main" id="{7EFA67B0-5EB2-42EA-AB2A-E87F34C866B4}"/>
              </a:ext>
            </a:extLst>
          </p:cNvPr>
          <p:cNvSpPr>
            <a:spLocks noGrp="1"/>
          </p:cNvSpPr>
          <p:nvPr>
            <p:ph type="title"/>
          </p:nvPr>
        </p:nvSpPr>
        <p:spPr/>
        <p:txBody>
          <a:bodyPr/>
          <a:lstStyle/>
          <a:p>
            <a:r>
              <a:rPr lang="de-CH" dirty="0">
                <a:solidFill>
                  <a:srgbClr val="0070C0"/>
                </a:solidFill>
              </a:rPr>
              <a:t>KGO – das Wichtigste in Kürze</a:t>
            </a:r>
            <a:br>
              <a:rPr lang="de-CH" dirty="0"/>
            </a:br>
            <a:r>
              <a:rPr lang="de-CH" dirty="0"/>
              <a:t>Organe &amp; Funktionen</a:t>
            </a:r>
          </a:p>
        </p:txBody>
      </p:sp>
      <p:sp>
        <p:nvSpPr>
          <p:cNvPr id="2" name="Foliennummernplatzhalter 1">
            <a:extLst>
              <a:ext uri="{FF2B5EF4-FFF2-40B4-BE49-F238E27FC236}">
                <a16:creationId xmlns:a16="http://schemas.microsoft.com/office/drawing/2014/main" id="{F5EA6810-6FCB-4D4B-A4CD-28EFE889BD31}"/>
              </a:ext>
            </a:extLst>
          </p:cNvPr>
          <p:cNvSpPr>
            <a:spLocks noGrp="1"/>
          </p:cNvSpPr>
          <p:nvPr>
            <p:ph type="sldNum" sz="quarter" idx="12"/>
          </p:nvPr>
        </p:nvSpPr>
        <p:spPr/>
        <p:txBody>
          <a:bodyPr/>
          <a:lstStyle/>
          <a:p>
            <a:fld id="{5F82CD65-B0D2-4FE3-9E4B-07C96E3CC7B8}" type="slidenum">
              <a:rPr lang="de-CH" smtClean="0"/>
              <a:t>4</a:t>
            </a:fld>
            <a:endParaRPr lang="de-CH" dirty="0"/>
          </a:p>
        </p:txBody>
      </p:sp>
      <p:sp>
        <p:nvSpPr>
          <p:cNvPr id="3" name="Rechteck 2">
            <a:extLst>
              <a:ext uri="{FF2B5EF4-FFF2-40B4-BE49-F238E27FC236}">
                <a16:creationId xmlns:a16="http://schemas.microsoft.com/office/drawing/2014/main" id="{11FF7DD1-D18E-4F1F-A919-14832F20C6A7}"/>
              </a:ext>
            </a:extLst>
          </p:cNvPr>
          <p:cNvSpPr/>
          <p:nvPr/>
        </p:nvSpPr>
        <p:spPr>
          <a:xfrm>
            <a:off x="628650" y="1648460"/>
            <a:ext cx="8027078"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2400" dirty="0"/>
              <a:t>Stimmberechtigte</a:t>
            </a:r>
          </a:p>
          <a:p>
            <a:pPr algn="ctr"/>
            <a:r>
              <a:rPr lang="de-CH" sz="2400" dirty="0"/>
              <a:t>(rund 80’000)</a:t>
            </a:r>
          </a:p>
        </p:txBody>
      </p:sp>
      <p:sp>
        <p:nvSpPr>
          <p:cNvPr id="7" name="Rechteck 6">
            <a:extLst>
              <a:ext uri="{FF2B5EF4-FFF2-40B4-BE49-F238E27FC236}">
                <a16:creationId xmlns:a16="http://schemas.microsoft.com/office/drawing/2014/main" id="{7EF28035-560F-4CC5-B89C-D944E624CB62}"/>
              </a:ext>
            </a:extLst>
          </p:cNvPr>
          <p:cNvSpPr/>
          <p:nvPr/>
        </p:nvSpPr>
        <p:spPr>
          <a:xfrm>
            <a:off x="628650" y="2991967"/>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t>Kirchgemeinde-parlament</a:t>
            </a:r>
          </a:p>
          <a:p>
            <a:pPr algn="ctr"/>
            <a:r>
              <a:rPr lang="de-CH" dirty="0"/>
              <a:t>(Legislative, 45)</a:t>
            </a:r>
          </a:p>
        </p:txBody>
      </p:sp>
      <p:sp>
        <p:nvSpPr>
          <p:cNvPr id="8" name="Rechteck 7">
            <a:extLst>
              <a:ext uri="{FF2B5EF4-FFF2-40B4-BE49-F238E27FC236}">
                <a16:creationId xmlns:a16="http://schemas.microsoft.com/office/drawing/2014/main" id="{78D7E1D9-CAF7-4438-B988-E8BD2B71300F}"/>
              </a:ext>
            </a:extLst>
          </p:cNvPr>
          <p:cNvSpPr/>
          <p:nvPr/>
        </p:nvSpPr>
        <p:spPr>
          <a:xfrm>
            <a:off x="3815691" y="2998645"/>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t>Kirchenpflege</a:t>
            </a:r>
            <a:br>
              <a:rPr lang="de-CH" dirty="0"/>
            </a:br>
            <a:r>
              <a:rPr lang="de-CH" dirty="0"/>
              <a:t>(Exekutive, 7)</a:t>
            </a:r>
          </a:p>
        </p:txBody>
      </p:sp>
      <p:sp>
        <p:nvSpPr>
          <p:cNvPr id="9" name="Rechteck 8">
            <a:extLst>
              <a:ext uri="{FF2B5EF4-FFF2-40B4-BE49-F238E27FC236}">
                <a16:creationId xmlns:a16="http://schemas.microsoft.com/office/drawing/2014/main" id="{D259FACD-9EB4-43E3-91BD-B283158F68F8}"/>
              </a:ext>
            </a:extLst>
          </p:cNvPr>
          <p:cNvSpPr/>
          <p:nvPr/>
        </p:nvSpPr>
        <p:spPr>
          <a:xfrm>
            <a:off x="628650" y="4383381"/>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t>RGPK*</a:t>
            </a:r>
          </a:p>
          <a:p>
            <a:pPr algn="ctr"/>
            <a:r>
              <a:rPr lang="de-CH" dirty="0"/>
              <a:t>(Kontrolle, 7)</a:t>
            </a:r>
          </a:p>
        </p:txBody>
      </p:sp>
      <p:sp>
        <p:nvSpPr>
          <p:cNvPr id="15" name="Textfeld 14">
            <a:extLst>
              <a:ext uri="{FF2B5EF4-FFF2-40B4-BE49-F238E27FC236}">
                <a16:creationId xmlns:a16="http://schemas.microsoft.com/office/drawing/2014/main" id="{E9B6B7AE-8B34-4909-8269-F3B4A3AB5C46}"/>
              </a:ext>
            </a:extLst>
          </p:cNvPr>
          <p:cNvSpPr txBox="1"/>
          <p:nvPr/>
        </p:nvSpPr>
        <p:spPr>
          <a:xfrm flipH="1">
            <a:off x="568231" y="6059567"/>
            <a:ext cx="7706157" cy="523220"/>
          </a:xfrm>
          <a:prstGeom prst="rect">
            <a:avLst/>
          </a:prstGeom>
          <a:noFill/>
        </p:spPr>
        <p:txBody>
          <a:bodyPr wrap="square" rtlCol="0">
            <a:spAutoFit/>
          </a:bodyPr>
          <a:lstStyle/>
          <a:p>
            <a:pPr>
              <a:tabLst>
                <a:tab pos="266700" algn="l"/>
              </a:tabLst>
            </a:pPr>
            <a:r>
              <a:rPr lang="de-CH" sz="1400" dirty="0"/>
              <a:t>* 	RGPK: Rechnungs- und Geschäftsprüfungskommission</a:t>
            </a:r>
            <a:br>
              <a:rPr lang="de-CH" sz="1400" dirty="0"/>
            </a:br>
            <a:r>
              <a:rPr lang="de-CH" sz="1400" dirty="0"/>
              <a:t>**	Kommission Institutionen &amp; Projekte (auch für kommende Schwerpunkte der Kirchgemeinde Zürich)</a:t>
            </a:r>
          </a:p>
        </p:txBody>
      </p:sp>
      <p:sp>
        <p:nvSpPr>
          <p:cNvPr id="20" name="Rechteck 19">
            <a:extLst>
              <a:ext uri="{FF2B5EF4-FFF2-40B4-BE49-F238E27FC236}">
                <a16:creationId xmlns:a16="http://schemas.microsoft.com/office/drawing/2014/main" id="{42646353-E528-4714-889D-D9A12DA70C0D}"/>
              </a:ext>
            </a:extLst>
          </p:cNvPr>
          <p:cNvSpPr/>
          <p:nvPr/>
        </p:nvSpPr>
        <p:spPr>
          <a:xfrm>
            <a:off x="7002733" y="2998645"/>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Pfarrschaft</a:t>
            </a:r>
          </a:p>
        </p:txBody>
      </p:sp>
      <p:sp>
        <p:nvSpPr>
          <p:cNvPr id="5" name="Pfeil: nach unten 4">
            <a:extLst>
              <a:ext uri="{FF2B5EF4-FFF2-40B4-BE49-F238E27FC236}">
                <a16:creationId xmlns:a16="http://schemas.microsoft.com/office/drawing/2014/main" id="{C74DAA3E-D63C-490E-8D83-27C47CA9E02D}"/>
              </a:ext>
            </a:extLst>
          </p:cNvPr>
          <p:cNvSpPr/>
          <p:nvPr/>
        </p:nvSpPr>
        <p:spPr>
          <a:xfrm>
            <a:off x="984069" y="2697011"/>
            <a:ext cx="905691" cy="206313"/>
          </a:xfrm>
          <a:prstGeom prst="downArrow">
            <a:avLst>
              <a:gd name="adj1" fmla="val 50000"/>
              <a:gd name="adj2" fmla="val 100000"/>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22" name="Pfeil: nach unten 21">
            <a:extLst>
              <a:ext uri="{FF2B5EF4-FFF2-40B4-BE49-F238E27FC236}">
                <a16:creationId xmlns:a16="http://schemas.microsoft.com/office/drawing/2014/main" id="{72220681-5DE3-4F6B-AF20-C43D071CED31}"/>
              </a:ext>
            </a:extLst>
          </p:cNvPr>
          <p:cNvSpPr/>
          <p:nvPr/>
        </p:nvSpPr>
        <p:spPr>
          <a:xfrm>
            <a:off x="4189342" y="2697011"/>
            <a:ext cx="905691" cy="206313"/>
          </a:xfrm>
          <a:prstGeom prst="downArrow">
            <a:avLst>
              <a:gd name="adj1" fmla="val 50000"/>
              <a:gd name="adj2" fmla="val 100000"/>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23" name="Pfeil: nach unten 22">
            <a:extLst>
              <a:ext uri="{FF2B5EF4-FFF2-40B4-BE49-F238E27FC236}">
                <a16:creationId xmlns:a16="http://schemas.microsoft.com/office/drawing/2014/main" id="{956E8D72-AC29-4721-BFB2-489835B19534}"/>
              </a:ext>
            </a:extLst>
          </p:cNvPr>
          <p:cNvSpPr/>
          <p:nvPr/>
        </p:nvSpPr>
        <p:spPr>
          <a:xfrm>
            <a:off x="7368698" y="2697011"/>
            <a:ext cx="905691" cy="206313"/>
          </a:xfrm>
          <a:prstGeom prst="downArrow">
            <a:avLst>
              <a:gd name="adj1" fmla="val 50000"/>
              <a:gd name="adj2" fmla="val 100000"/>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24" name="Pfeil: nach unten 23">
            <a:extLst>
              <a:ext uri="{FF2B5EF4-FFF2-40B4-BE49-F238E27FC236}">
                <a16:creationId xmlns:a16="http://schemas.microsoft.com/office/drawing/2014/main" id="{65A6EAAB-66CE-4E00-ABE3-A212AA799830}"/>
              </a:ext>
            </a:extLst>
          </p:cNvPr>
          <p:cNvSpPr/>
          <p:nvPr/>
        </p:nvSpPr>
        <p:spPr>
          <a:xfrm>
            <a:off x="4189342" y="4058307"/>
            <a:ext cx="905691" cy="206313"/>
          </a:xfrm>
          <a:prstGeom prst="downArrow">
            <a:avLst>
              <a:gd name="adj1" fmla="val 50000"/>
              <a:gd name="adj2" fmla="val 100000"/>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de-CH" dirty="0"/>
          </a:p>
        </p:txBody>
      </p:sp>
      <p:sp>
        <p:nvSpPr>
          <p:cNvPr id="25" name="Pfeil: nach unten 24">
            <a:extLst>
              <a:ext uri="{FF2B5EF4-FFF2-40B4-BE49-F238E27FC236}">
                <a16:creationId xmlns:a16="http://schemas.microsoft.com/office/drawing/2014/main" id="{8AA84D2E-9CD1-4DE1-B97A-4D41263A2A5D}"/>
              </a:ext>
            </a:extLst>
          </p:cNvPr>
          <p:cNvSpPr/>
          <p:nvPr/>
        </p:nvSpPr>
        <p:spPr>
          <a:xfrm>
            <a:off x="984069" y="4058306"/>
            <a:ext cx="905691" cy="206313"/>
          </a:xfrm>
          <a:prstGeom prst="downArrow">
            <a:avLst>
              <a:gd name="adj1" fmla="val 50000"/>
              <a:gd name="adj2" fmla="val 100000"/>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de-CH" dirty="0"/>
          </a:p>
        </p:txBody>
      </p:sp>
      <p:sp>
        <p:nvSpPr>
          <p:cNvPr id="6" name="Rechteck 5">
            <a:extLst>
              <a:ext uri="{FF2B5EF4-FFF2-40B4-BE49-F238E27FC236}">
                <a16:creationId xmlns:a16="http://schemas.microsoft.com/office/drawing/2014/main" id="{9B47A0B5-B51D-4042-82D8-381E9488E87A}"/>
              </a:ext>
            </a:extLst>
          </p:cNvPr>
          <p:cNvSpPr/>
          <p:nvPr/>
        </p:nvSpPr>
        <p:spPr>
          <a:xfrm>
            <a:off x="7170782" y="1397421"/>
            <a:ext cx="192833" cy="1390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28" name="Textfeld 27">
            <a:extLst>
              <a:ext uri="{FF2B5EF4-FFF2-40B4-BE49-F238E27FC236}">
                <a16:creationId xmlns:a16="http://schemas.microsoft.com/office/drawing/2014/main" id="{A6ECEFEA-B97B-489A-AAD5-B90BB875AE67}"/>
              </a:ext>
            </a:extLst>
          </p:cNvPr>
          <p:cNvSpPr txBox="1"/>
          <p:nvPr/>
        </p:nvSpPr>
        <p:spPr>
          <a:xfrm>
            <a:off x="7380415" y="1305938"/>
            <a:ext cx="1385507" cy="307777"/>
          </a:xfrm>
          <a:prstGeom prst="rect">
            <a:avLst/>
          </a:prstGeom>
          <a:noFill/>
        </p:spPr>
        <p:txBody>
          <a:bodyPr wrap="none" rtlCol="0">
            <a:spAutoFit/>
          </a:bodyPr>
          <a:lstStyle/>
          <a:p>
            <a:r>
              <a:rPr lang="de-CH" sz="1400" dirty="0"/>
              <a:t>Organ gem. KGO</a:t>
            </a:r>
          </a:p>
        </p:txBody>
      </p:sp>
      <p:sp>
        <p:nvSpPr>
          <p:cNvPr id="21" name="Rechteck 20">
            <a:extLst>
              <a:ext uri="{FF2B5EF4-FFF2-40B4-BE49-F238E27FC236}">
                <a16:creationId xmlns:a16="http://schemas.microsoft.com/office/drawing/2014/main" id="{3879246E-B102-4488-8433-16A8ACC11ECA}"/>
              </a:ext>
            </a:extLst>
          </p:cNvPr>
          <p:cNvSpPr/>
          <p:nvPr/>
        </p:nvSpPr>
        <p:spPr>
          <a:xfrm>
            <a:off x="4793257" y="4383381"/>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Kirchenkreis-kommissionen</a:t>
            </a:r>
          </a:p>
        </p:txBody>
      </p:sp>
    </p:spTree>
    <p:extLst>
      <p:ext uri="{BB962C8B-B14F-4D97-AF65-F5344CB8AC3E}">
        <p14:creationId xmlns:p14="http://schemas.microsoft.com/office/powerpoint/2010/main" val="639188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hteck 43">
            <a:extLst>
              <a:ext uri="{FF2B5EF4-FFF2-40B4-BE49-F238E27FC236}">
                <a16:creationId xmlns:a16="http://schemas.microsoft.com/office/drawing/2014/main" id="{6C6CBA79-DD8A-4E41-B854-5DED48F3F30A}"/>
              </a:ext>
            </a:extLst>
          </p:cNvPr>
          <p:cNvSpPr/>
          <p:nvPr/>
        </p:nvSpPr>
        <p:spPr>
          <a:xfrm>
            <a:off x="1521673" y="5329225"/>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solidFill>
                <a:schemeClr val="tx1"/>
              </a:solidFill>
            </a:endParaRPr>
          </a:p>
          <a:p>
            <a:pPr algn="ctr"/>
            <a:endParaRPr lang="de-CH" dirty="0">
              <a:solidFill>
                <a:schemeClr val="tx1"/>
              </a:solidFill>
            </a:endParaRPr>
          </a:p>
          <a:p>
            <a:pPr algn="ctr"/>
            <a:r>
              <a:rPr lang="de-CH" dirty="0">
                <a:solidFill>
                  <a:schemeClr val="tx1"/>
                </a:solidFill>
              </a:rPr>
              <a:t>Kirchenkreise</a:t>
            </a:r>
          </a:p>
        </p:txBody>
      </p:sp>
      <p:sp>
        <p:nvSpPr>
          <p:cNvPr id="14" name="Rechteck 13">
            <a:extLst>
              <a:ext uri="{FF2B5EF4-FFF2-40B4-BE49-F238E27FC236}">
                <a16:creationId xmlns:a16="http://schemas.microsoft.com/office/drawing/2014/main" id="{0F196FA6-3124-4711-9280-27BBCB56C7A9}"/>
              </a:ext>
            </a:extLst>
          </p:cNvPr>
          <p:cNvSpPr/>
          <p:nvPr/>
        </p:nvSpPr>
        <p:spPr>
          <a:xfrm>
            <a:off x="3448257" y="4857473"/>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e-CH" dirty="0">
                <a:solidFill>
                  <a:schemeClr val="tx1"/>
                </a:solidFill>
              </a:rPr>
              <a:t>Kommission Institutionen &amp; Projekte</a:t>
            </a:r>
          </a:p>
        </p:txBody>
      </p:sp>
      <p:sp>
        <p:nvSpPr>
          <p:cNvPr id="2" name="Titel 1">
            <a:extLst>
              <a:ext uri="{FF2B5EF4-FFF2-40B4-BE49-F238E27FC236}">
                <a16:creationId xmlns:a16="http://schemas.microsoft.com/office/drawing/2014/main" id="{A925C38C-BA0E-4235-97CA-B6CEFD75669C}"/>
              </a:ext>
            </a:extLst>
          </p:cNvPr>
          <p:cNvSpPr>
            <a:spLocks noGrp="1"/>
          </p:cNvSpPr>
          <p:nvPr>
            <p:ph type="title"/>
          </p:nvPr>
        </p:nvSpPr>
        <p:spPr>
          <a:xfrm>
            <a:off x="2271184" y="513123"/>
            <a:ext cx="6244166" cy="733956"/>
          </a:xfrm>
        </p:spPr>
        <p:txBody>
          <a:bodyPr/>
          <a:lstStyle/>
          <a:p>
            <a:r>
              <a:rPr lang="de-CH" dirty="0">
                <a:solidFill>
                  <a:srgbClr val="0070C0"/>
                </a:solidFill>
              </a:rPr>
              <a:t>KGO – das Wichtigste in Kürze </a:t>
            </a:r>
            <a:r>
              <a:rPr lang="de-CH" dirty="0"/>
              <a:t>Gemeindeaufbau &amp; -entwicklung</a:t>
            </a:r>
          </a:p>
        </p:txBody>
      </p:sp>
      <p:sp>
        <p:nvSpPr>
          <p:cNvPr id="38" name="Rechteck 37">
            <a:extLst>
              <a:ext uri="{FF2B5EF4-FFF2-40B4-BE49-F238E27FC236}">
                <a16:creationId xmlns:a16="http://schemas.microsoft.com/office/drawing/2014/main" id="{E78ACA34-4FF8-47DB-A67E-BF9B5F73C7B0}"/>
              </a:ext>
            </a:extLst>
          </p:cNvPr>
          <p:cNvSpPr/>
          <p:nvPr/>
        </p:nvSpPr>
        <p:spPr>
          <a:xfrm>
            <a:off x="2344763" y="2576199"/>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t>Kirchenpflege</a:t>
            </a:r>
          </a:p>
        </p:txBody>
      </p:sp>
      <p:sp>
        <p:nvSpPr>
          <p:cNvPr id="39" name="Rechteck 38">
            <a:extLst>
              <a:ext uri="{FF2B5EF4-FFF2-40B4-BE49-F238E27FC236}">
                <a16:creationId xmlns:a16="http://schemas.microsoft.com/office/drawing/2014/main" id="{E75631E8-96E3-415D-AB7E-177C3B7DE995}"/>
              </a:ext>
            </a:extLst>
          </p:cNvPr>
          <p:cNvSpPr/>
          <p:nvPr/>
        </p:nvSpPr>
        <p:spPr>
          <a:xfrm>
            <a:off x="6239330" y="2019518"/>
            <a:ext cx="1652995" cy="593326"/>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Pfarrkonvent</a:t>
            </a:r>
          </a:p>
        </p:txBody>
      </p:sp>
      <p:sp>
        <p:nvSpPr>
          <p:cNvPr id="40" name="Rechteck 39">
            <a:extLst>
              <a:ext uri="{FF2B5EF4-FFF2-40B4-BE49-F238E27FC236}">
                <a16:creationId xmlns:a16="http://schemas.microsoft.com/office/drawing/2014/main" id="{13F7647B-1E72-4EA9-9071-7DE9DA098667}"/>
              </a:ext>
            </a:extLst>
          </p:cNvPr>
          <p:cNvSpPr/>
          <p:nvPr/>
        </p:nvSpPr>
        <p:spPr>
          <a:xfrm>
            <a:off x="6239330" y="2769134"/>
            <a:ext cx="1652995" cy="593326"/>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Gemeinde-konvent</a:t>
            </a:r>
          </a:p>
        </p:txBody>
      </p:sp>
      <p:sp>
        <p:nvSpPr>
          <p:cNvPr id="41" name="Rechteck 40">
            <a:extLst>
              <a:ext uri="{FF2B5EF4-FFF2-40B4-BE49-F238E27FC236}">
                <a16:creationId xmlns:a16="http://schemas.microsoft.com/office/drawing/2014/main" id="{2674F479-CD1C-4767-86A8-1EE1C1417C3C}"/>
              </a:ext>
            </a:extLst>
          </p:cNvPr>
          <p:cNvSpPr/>
          <p:nvPr/>
        </p:nvSpPr>
        <p:spPr>
          <a:xfrm>
            <a:off x="4057477" y="1574704"/>
            <a:ext cx="1945796" cy="830997"/>
          </a:xfrm>
          <a:prstGeom prst="rect">
            <a:avLst/>
          </a:prstGeom>
        </p:spPr>
        <p:txBody>
          <a:bodyPr wrap="square">
            <a:spAutoFit/>
          </a:bodyPr>
          <a:lstStyle/>
          <a:p>
            <a:pPr algn="ctr"/>
            <a:r>
              <a:rPr lang="de-CH" sz="1600" dirty="0"/>
              <a:t>Beratende Stimme</a:t>
            </a:r>
          </a:p>
          <a:p>
            <a:pPr algn="ctr"/>
            <a:r>
              <a:rPr lang="de-CH" sz="1600" dirty="0"/>
              <a:t>und Antragsrecht </a:t>
            </a:r>
            <a:br>
              <a:rPr lang="de-CH" sz="1600" dirty="0"/>
            </a:br>
            <a:r>
              <a:rPr lang="de-CH" sz="1600" dirty="0"/>
              <a:t>an KP-Sitzungen</a:t>
            </a:r>
          </a:p>
        </p:txBody>
      </p:sp>
      <p:sp>
        <p:nvSpPr>
          <p:cNvPr id="42" name="Pfeil: nach unten 41">
            <a:extLst>
              <a:ext uri="{FF2B5EF4-FFF2-40B4-BE49-F238E27FC236}">
                <a16:creationId xmlns:a16="http://schemas.microsoft.com/office/drawing/2014/main" id="{137E4F9C-3E48-40DC-B348-7A25CEB52A8A}"/>
              </a:ext>
            </a:extLst>
          </p:cNvPr>
          <p:cNvSpPr/>
          <p:nvPr/>
        </p:nvSpPr>
        <p:spPr>
          <a:xfrm rot="16200000" flipV="1">
            <a:off x="4476039" y="2992324"/>
            <a:ext cx="905691" cy="206313"/>
          </a:xfrm>
          <a:prstGeom prst="downArrow">
            <a:avLst>
              <a:gd name="adj1" fmla="val 50000"/>
              <a:gd name="adj2" fmla="val 100000"/>
            </a:avLst>
          </a:prstGeom>
          <a:no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43" name="Rechteck 42">
            <a:extLst>
              <a:ext uri="{FF2B5EF4-FFF2-40B4-BE49-F238E27FC236}">
                <a16:creationId xmlns:a16="http://schemas.microsoft.com/office/drawing/2014/main" id="{F3A812F6-D22D-408B-BA3F-D4B9E9AFBB96}"/>
              </a:ext>
            </a:extLst>
          </p:cNvPr>
          <p:cNvSpPr/>
          <p:nvPr/>
        </p:nvSpPr>
        <p:spPr>
          <a:xfrm>
            <a:off x="1324830" y="4857473"/>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Kirchenkreis-kommissionen</a:t>
            </a:r>
          </a:p>
        </p:txBody>
      </p:sp>
      <p:sp>
        <p:nvSpPr>
          <p:cNvPr id="45" name="Pfeil: nach unten 44">
            <a:extLst>
              <a:ext uri="{FF2B5EF4-FFF2-40B4-BE49-F238E27FC236}">
                <a16:creationId xmlns:a16="http://schemas.microsoft.com/office/drawing/2014/main" id="{74D3B0C3-EE62-4D06-9CC2-A3FF90095A7E}"/>
              </a:ext>
            </a:extLst>
          </p:cNvPr>
          <p:cNvSpPr/>
          <p:nvPr/>
        </p:nvSpPr>
        <p:spPr>
          <a:xfrm flipV="1">
            <a:off x="2736001" y="4044141"/>
            <a:ext cx="905691" cy="206313"/>
          </a:xfrm>
          <a:prstGeom prst="downArrow">
            <a:avLst>
              <a:gd name="adj1" fmla="val 50000"/>
              <a:gd name="adj2" fmla="val 100000"/>
            </a:avLst>
          </a:prstGeom>
          <a:no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dirty="0"/>
          </a:p>
        </p:txBody>
      </p:sp>
      <p:sp>
        <p:nvSpPr>
          <p:cNvPr id="46" name="Rechteck 45">
            <a:extLst>
              <a:ext uri="{FF2B5EF4-FFF2-40B4-BE49-F238E27FC236}">
                <a16:creationId xmlns:a16="http://schemas.microsoft.com/office/drawing/2014/main" id="{9E3B67CD-AEFC-4F38-8F18-401B2ED2FA45}"/>
              </a:ext>
            </a:extLst>
          </p:cNvPr>
          <p:cNvSpPr/>
          <p:nvPr/>
        </p:nvSpPr>
        <p:spPr>
          <a:xfrm>
            <a:off x="604410" y="3790600"/>
            <a:ext cx="1916101" cy="830997"/>
          </a:xfrm>
          <a:prstGeom prst="rect">
            <a:avLst/>
          </a:prstGeom>
        </p:spPr>
        <p:txBody>
          <a:bodyPr wrap="square">
            <a:spAutoFit/>
          </a:bodyPr>
          <a:lstStyle/>
          <a:p>
            <a:pPr algn="ctr"/>
            <a:r>
              <a:rPr lang="de-CH" sz="1600" dirty="0"/>
              <a:t>Präsidien-Konferenz zur Information und Koordination</a:t>
            </a:r>
          </a:p>
        </p:txBody>
      </p:sp>
      <p:sp>
        <p:nvSpPr>
          <p:cNvPr id="47" name="Rechteck 46">
            <a:extLst>
              <a:ext uri="{FF2B5EF4-FFF2-40B4-BE49-F238E27FC236}">
                <a16:creationId xmlns:a16="http://schemas.microsoft.com/office/drawing/2014/main" id="{E1632D11-88B8-4E94-986B-42DEE0F7CCE6}"/>
              </a:ext>
            </a:extLst>
          </p:cNvPr>
          <p:cNvSpPr/>
          <p:nvPr/>
        </p:nvSpPr>
        <p:spPr>
          <a:xfrm>
            <a:off x="6239330" y="3518750"/>
            <a:ext cx="1652995" cy="593326"/>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dirty="0">
                <a:solidFill>
                  <a:schemeClr val="tx1"/>
                </a:solidFill>
              </a:rPr>
              <a:t>Kirchgemeinde-schreiberIn</a:t>
            </a:r>
          </a:p>
        </p:txBody>
      </p:sp>
      <p:sp>
        <p:nvSpPr>
          <p:cNvPr id="48" name="Foliennummernplatzhalter 1">
            <a:extLst>
              <a:ext uri="{FF2B5EF4-FFF2-40B4-BE49-F238E27FC236}">
                <a16:creationId xmlns:a16="http://schemas.microsoft.com/office/drawing/2014/main" id="{099509F2-7DDC-4582-A1D4-7FD14F6DFC7D}"/>
              </a:ext>
            </a:extLst>
          </p:cNvPr>
          <p:cNvSpPr>
            <a:spLocks noGrp="1"/>
          </p:cNvSpPr>
          <p:nvPr>
            <p:ph type="sldNum" sz="quarter" idx="12"/>
          </p:nvPr>
        </p:nvSpPr>
        <p:spPr>
          <a:xfrm>
            <a:off x="6457950" y="6356351"/>
            <a:ext cx="2057400" cy="365125"/>
          </a:xfrm>
        </p:spPr>
        <p:txBody>
          <a:bodyPr/>
          <a:lstStyle/>
          <a:p>
            <a:fld id="{5F82CD65-B0D2-4FE3-9E4B-07C96E3CC7B8}" type="slidenum">
              <a:rPr lang="de-CH" smtClean="0"/>
              <a:t>5</a:t>
            </a:fld>
            <a:endParaRPr lang="de-CH" dirty="0"/>
          </a:p>
        </p:txBody>
      </p:sp>
    </p:spTree>
    <p:extLst>
      <p:ext uri="{BB962C8B-B14F-4D97-AF65-F5344CB8AC3E}">
        <p14:creationId xmlns:p14="http://schemas.microsoft.com/office/powerpoint/2010/main" val="2516100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86C58F-781A-4789-8879-360FE5756159}"/>
              </a:ext>
            </a:extLst>
          </p:cNvPr>
          <p:cNvSpPr>
            <a:spLocks noGrp="1"/>
          </p:cNvSpPr>
          <p:nvPr>
            <p:ph type="title"/>
          </p:nvPr>
        </p:nvSpPr>
        <p:spPr/>
        <p:txBody>
          <a:bodyPr/>
          <a:lstStyle/>
          <a:p>
            <a:r>
              <a:rPr lang="de-CH" dirty="0">
                <a:solidFill>
                  <a:srgbClr val="0070C0"/>
                </a:solidFill>
              </a:rPr>
              <a:t>KGO – das Wichtigste in Kürze </a:t>
            </a:r>
            <a:r>
              <a:rPr lang="de-CH" dirty="0"/>
              <a:t>Kirchenkreise</a:t>
            </a:r>
          </a:p>
        </p:txBody>
      </p:sp>
      <p:sp>
        <p:nvSpPr>
          <p:cNvPr id="3" name="Inhaltsplatzhalter 2">
            <a:extLst>
              <a:ext uri="{FF2B5EF4-FFF2-40B4-BE49-F238E27FC236}">
                <a16:creationId xmlns:a16="http://schemas.microsoft.com/office/drawing/2014/main" id="{5A0BC6FE-FDF6-42E6-8477-99D735B0C24F}"/>
              </a:ext>
            </a:extLst>
          </p:cNvPr>
          <p:cNvSpPr>
            <a:spLocks noGrp="1"/>
          </p:cNvSpPr>
          <p:nvPr>
            <p:ph idx="1"/>
          </p:nvPr>
        </p:nvSpPr>
        <p:spPr/>
        <p:txBody>
          <a:bodyPr/>
          <a:lstStyle/>
          <a:p>
            <a:endParaRPr lang="de-CH" dirty="0"/>
          </a:p>
        </p:txBody>
      </p:sp>
      <p:sp>
        <p:nvSpPr>
          <p:cNvPr id="4" name="Foliennummernplatzhalter 3">
            <a:extLst>
              <a:ext uri="{FF2B5EF4-FFF2-40B4-BE49-F238E27FC236}">
                <a16:creationId xmlns:a16="http://schemas.microsoft.com/office/drawing/2014/main" id="{E707BF65-53F8-4467-90E3-B3C94E4BC265}"/>
              </a:ext>
            </a:extLst>
          </p:cNvPr>
          <p:cNvSpPr>
            <a:spLocks noGrp="1"/>
          </p:cNvSpPr>
          <p:nvPr>
            <p:ph type="sldNum" sz="quarter" idx="12"/>
          </p:nvPr>
        </p:nvSpPr>
        <p:spPr/>
        <p:txBody>
          <a:bodyPr/>
          <a:lstStyle/>
          <a:p>
            <a:fld id="{5F82CD65-B0D2-4FE3-9E4B-07C96E3CC7B8}" type="slidenum">
              <a:rPr lang="de-CH" smtClean="0"/>
              <a:t>6</a:t>
            </a:fld>
            <a:endParaRPr lang="de-CH" dirty="0"/>
          </a:p>
        </p:txBody>
      </p:sp>
      <p:grpSp>
        <p:nvGrpSpPr>
          <p:cNvPr id="7" name="Gruppieren 6">
            <a:extLst>
              <a:ext uri="{FF2B5EF4-FFF2-40B4-BE49-F238E27FC236}">
                <a16:creationId xmlns:a16="http://schemas.microsoft.com/office/drawing/2014/main" id="{C2DD70F3-A87C-4F4B-9A6A-B324C4F5427D}"/>
              </a:ext>
            </a:extLst>
          </p:cNvPr>
          <p:cNvGrpSpPr/>
          <p:nvPr/>
        </p:nvGrpSpPr>
        <p:grpSpPr>
          <a:xfrm>
            <a:off x="304800" y="1543949"/>
            <a:ext cx="8460459" cy="4790864"/>
            <a:chOff x="304800" y="1543949"/>
            <a:chExt cx="8460459" cy="4790864"/>
          </a:xfrm>
        </p:grpSpPr>
        <p:pic>
          <p:nvPicPr>
            <p:cNvPr id="5" name="Grafik 4">
              <a:extLst>
                <a:ext uri="{FF2B5EF4-FFF2-40B4-BE49-F238E27FC236}">
                  <a16:creationId xmlns:a16="http://schemas.microsoft.com/office/drawing/2014/main" id="{2D57B385-BA3B-44AB-BA2D-B81827DB7EF8}"/>
                </a:ext>
              </a:extLst>
            </p:cNvPr>
            <p:cNvPicPr>
              <a:picLocks noChangeAspect="1"/>
            </p:cNvPicPr>
            <p:nvPr/>
          </p:nvPicPr>
          <p:blipFill rotWithShape="1">
            <a:blip r:embed="rId3"/>
            <a:srcRect l="5714" t="16469" r="50506" b="9907"/>
            <a:stretch/>
          </p:blipFill>
          <p:spPr>
            <a:xfrm>
              <a:off x="304800" y="1543949"/>
              <a:ext cx="4003249" cy="4790864"/>
            </a:xfrm>
            <a:prstGeom prst="rect">
              <a:avLst/>
            </a:prstGeom>
          </p:spPr>
        </p:pic>
        <p:pic>
          <p:nvPicPr>
            <p:cNvPr id="6" name="Grafik 5">
              <a:extLst>
                <a:ext uri="{FF2B5EF4-FFF2-40B4-BE49-F238E27FC236}">
                  <a16:creationId xmlns:a16="http://schemas.microsoft.com/office/drawing/2014/main" id="{7714E579-7976-42D6-9564-61F19F567DEA}"/>
                </a:ext>
              </a:extLst>
            </p:cNvPr>
            <p:cNvPicPr>
              <a:picLocks noChangeAspect="1"/>
            </p:cNvPicPr>
            <p:nvPr/>
          </p:nvPicPr>
          <p:blipFill rotWithShape="1">
            <a:blip r:embed="rId3"/>
            <a:srcRect l="50319" t="16469" r="952" b="9907"/>
            <a:stretch/>
          </p:blipFill>
          <p:spPr>
            <a:xfrm>
              <a:off x="4309523" y="1543949"/>
              <a:ext cx="4455736" cy="4790864"/>
            </a:xfrm>
            <a:prstGeom prst="rect">
              <a:avLst/>
            </a:prstGeom>
          </p:spPr>
        </p:pic>
      </p:grpSp>
    </p:spTree>
    <p:extLst>
      <p:ext uri="{BB962C8B-B14F-4D97-AF65-F5344CB8AC3E}">
        <p14:creationId xmlns:p14="http://schemas.microsoft.com/office/powerpoint/2010/main" val="3690939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0A9026-B107-4AD2-92D5-2144B5920A96}"/>
              </a:ext>
            </a:extLst>
          </p:cNvPr>
          <p:cNvSpPr>
            <a:spLocks noGrp="1"/>
          </p:cNvSpPr>
          <p:nvPr>
            <p:ph type="title"/>
          </p:nvPr>
        </p:nvSpPr>
        <p:spPr/>
        <p:txBody>
          <a:bodyPr/>
          <a:lstStyle/>
          <a:p>
            <a:r>
              <a:rPr lang="de-CH" dirty="0">
                <a:solidFill>
                  <a:srgbClr val="0070C0"/>
                </a:solidFill>
              </a:rPr>
              <a:t>Wirken vor Ort</a:t>
            </a:r>
            <a:br>
              <a:rPr lang="de-CH" dirty="0"/>
            </a:br>
            <a:r>
              <a:rPr lang="de-CH" dirty="0"/>
              <a:t>Wie könnte das aussehen?</a:t>
            </a:r>
          </a:p>
        </p:txBody>
      </p:sp>
      <p:sp>
        <p:nvSpPr>
          <p:cNvPr id="4" name="Foliennummernplatzhalter 3">
            <a:extLst>
              <a:ext uri="{FF2B5EF4-FFF2-40B4-BE49-F238E27FC236}">
                <a16:creationId xmlns:a16="http://schemas.microsoft.com/office/drawing/2014/main" id="{76A2075A-19B6-4AB3-95D9-0ACDF065F66F}"/>
              </a:ext>
            </a:extLst>
          </p:cNvPr>
          <p:cNvSpPr>
            <a:spLocks noGrp="1"/>
          </p:cNvSpPr>
          <p:nvPr>
            <p:ph type="sldNum" sz="quarter" idx="12"/>
          </p:nvPr>
        </p:nvSpPr>
        <p:spPr/>
        <p:txBody>
          <a:bodyPr/>
          <a:lstStyle/>
          <a:p>
            <a:fld id="{5F82CD65-B0D2-4FE3-9E4B-07C96E3CC7B8}" type="slidenum">
              <a:rPr lang="de-CH" smtClean="0"/>
              <a:t>7</a:t>
            </a:fld>
            <a:endParaRPr lang="de-CH" dirty="0"/>
          </a:p>
        </p:txBody>
      </p:sp>
      <p:sp>
        <p:nvSpPr>
          <p:cNvPr id="6" name="Rechteck 5">
            <a:extLst>
              <a:ext uri="{FF2B5EF4-FFF2-40B4-BE49-F238E27FC236}">
                <a16:creationId xmlns:a16="http://schemas.microsoft.com/office/drawing/2014/main" id="{F6BFE238-0BE3-4905-A5A5-84FE2B3AE6FC}"/>
              </a:ext>
            </a:extLst>
          </p:cNvPr>
          <p:cNvSpPr/>
          <p:nvPr/>
        </p:nvSpPr>
        <p:spPr>
          <a:xfrm>
            <a:off x="7340356" y="2757116"/>
            <a:ext cx="1482999" cy="872152"/>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e-CH" sz="1600" dirty="0">
                <a:solidFill>
                  <a:schemeClr val="tx1"/>
                </a:solidFill>
              </a:rPr>
              <a:t>Geschäftsstelle Kirchgemeinde</a:t>
            </a:r>
          </a:p>
        </p:txBody>
      </p:sp>
      <p:sp>
        <p:nvSpPr>
          <p:cNvPr id="7" name="Rechteck 6">
            <a:extLst>
              <a:ext uri="{FF2B5EF4-FFF2-40B4-BE49-F238E27FC236}">
                <a16:creationId xmlns:a16="http://schemas.microsoft.com/office/drawing/2014/main" id="{90518544-E2E5-4FE0-9C79-25E88DC5C41E}"/>
              </a:ext>
            </a:extLst>
          </p:cNvPr>
          <p:cNvSpPr/>
          <p:nvPr/>
        </p:nvSpPr>
        <p:spPr>
          <a:xfrm>
            <a:off x="2151963" y="1446747"/>
            <a:ext cx="1482999" cy="872152"/>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Kirchenpflege</a:t>
            </a:r>
          </a:p>
        </p:txBody>
      </p:sp>
      <p:sp>
        <p:nvSpPr>
          <p:cNvPr id="8" name="Rechteck 7">
            <a:extLst>
              <a:ext uri="{FF2B5EF4-FFF2-40B4-BE49-F238E27FC236}">
                <a16:creationId xmlns:a16="http://schemas.microsoft.com/office/drawing/2014/main" id="{8589D223-20C0-4FB6-B729-4D35B07875EB}"/>
              </a:ext>
            </a:extLst>
          </p:cNvPr>
          <p:cNvSpPr/>
          <p:nvPr/>
        </p:nvSpPr>
        <p:spPr>
          <a:xfrm>
            <a:off x="594074" y="3605722"/>
            <a:ext cx="1482999" cy="872152"/>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Kommission Institutionen &amp; Projekte</a:t>
            </a:r>
          </a:p>
        </p:txBody>
      </p:sp>
      <p:grpSp>
        <p:nvGrpSpPr>
          <p:cNvPr id="46" name="Gruppieren 45">
            <a:extLst>
              <a:ext uri="{FF2B5EF4-FFF2-40B4-BE49-F238E27FC236}">
                <a16:creationId xmlns:a16="http://schemas.microsoft.com/office/drawing/2014/main" id="{C437C7DC-1865-410C-9B61-7F0CC294910D}"/>
              </a:ext>
            </a:extLst>
          </p:cNvPr>
          <p:cNvGrpSpPr/>
          <p:nvPr/>
        </p:nvGrpSpPr>
        <p:grpSpPr>
          <a:xfrm>
            <a:off x="3691342" y="3591097"/>
            <a:ext cx="3282033" cy="2544529"/>
            <a:chOff x="3401105" y="3340839"/>
            <a:chExt cx="3658263" cy="2836209"/>
          </a:xfrm>
        </p:grpSpPr>
        <p:sp>
          <p:nvSpPr>
            <p:cNvPr id="47" name="Rechteck 46">
              <a:extLst>
                <a:ext uri="{FF2B5EF4-FFF2-40B4-BE49-F238E27FC236}">
                  <a16:creationId xmlns:a16="http://schemas.microsoft.com/office/drawing/2014/main" id="{3844E064-A332-4A70-886D-842BF730EFC0}"/>
                </a:ext>
              </a:extLst>
            </p:cNvPr>
            <p:cNvSpPr/>
            <p:nvPr/>
          </p:nvSpPr>
          <p:spPr>
            <a:xfrm>
              <a:off x="3401105" y="5204921"/>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solidFill>
                    <a:schemeClr val="tx1"/>
                  </a:solidFill>
                </a:rPr>
                <a:t>Operativer Betrieb</a:t>
              </a:r>
            </a:p>
            <a:p>
              <a:pPr algn="ctr"/>
              <a:r>
                <a:rPr lang="de-CH" sz="1600" dirty="0">
                  <a:solidFill>
                    <a:schemeClr val="tx1"/>
                  </a:solidFill>
                </a:rPr>
                <a:t>Kirchenkreise</a:t>
              </a:r>
            </a:p>
          </p:txBody>
        </p:sp>
        <p:sp>
          <p:nvSpPr>
            <p:cNvPr id="48" name="Ellipse 47">
              <a:extLst>
                <a:ext uri="{FF2B5EF4-FFF2-40B4-BE49-F238E27FC236}">
                  <a16:creationId xmlns:a16="http://schemas.microsoft.com/office/drawing/2014/main" id="{3E3261D0-6152-4C1A-90C4-D67E3F4CEE6F}"/>
                </a:ext>
              </a:extLst>
            </p:cNvPr>
            <p:cNvSpPr/>
            <p:nvPr/>
          </p:nvSpPr>
          <p:spPr>
            <a:xfrm>
              <a:off x="5060883" y="4273669"/>
              <a:ext cx="1998485" cy="972127"/>
            </a:xfrm>
            <a:prstGeom prst="ellipse">
              <a:avLst/>
            </a:prstGeom>
            <a:solidFill>
              <a:schemeClr val="accent1">
                <a:lumMod val="20000"/>
                <a:lumOff val="80000"/>
              </a:schemeClr>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CH" sz="1600" dirty="0">
                  <a:solidFill>
                    <a:schemeClr val="tx1"/>
                  </a:solidFill>
                </a:rPr>
                <a:t>Kirchenkreis-</a:t>
              </a:r>
              <a:br>
                <a:rPr lang="de-CH" sz="1600" dirty="0">
                  <a:solidFill>
                    <a:schemeClr val="tx1"/>
                  </a:solidFill>
                </a:rPr>
              </a:br>
              <a:r>
                <a:rPr lang="de-CH" sz="1600" dirty="0">
                  <a:solidFill>
                    <a:schemeClr val="tx1"/>
                  </a:solidFill>
                </a:rPr>
                <a:t>versammlungen</a:t>
              </a:r>
            </a:p>
          </p:txBody>
        </p:sp>
        <p:sp>
          <p:nvSpPr>
            <p:cNvPr id="49" name="Rechteck 48">
              <a:extLst>
                <a:ext uri="{FF2B5EF4-FFF2-40B4-BE49-F238E27FC236}">
                  <a16:creationId xmlns:a16="http://schemas.microsoft.com/office/drawing/2014/main" id="{83FB8420-F8BF-4C2C-8A92-B9345FB089CD}"/>
                </a:ext>
              </a:extLst>
            </p:cNvPr>
            <p:cNvSpPr/>
            <p:nvPr/>
          </p:nvSpPr>
          <p:spPr>
            <a:xfrm>
              <a:off x="3401105" y="3340839"/>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Kirchenkreis-kommissionen</a:t>
              </a:r>
            </a:p>
          </p:txBody>
        </p:sp>
      </p:grpSp>
      <p:cxnSp>
        <p:nvCxnSpPr>
          <p:cNvPr id="50" name="Gerade Verbindung mit Pfeil 49">
            <a:extLst>
              <a:ext uri="{FF2B5EF4-FFF2-40B4-BE49-F238E27FC236}">
                <a16:creationId xmlns:a16="http://schemas.microsoft.com/office/drawing/2014/main" id="{825DC161-1283-4D69-A1A8-5261FFF62EA3}"/>
              </a:ext>
            </a:extLst>
          </p:cNvPr>
          <p:cNvCxnSpPr>
            <a:cxnSpLocks/>
          </p:cNvCxnSpPr>
          <p:nvPr/>
        </p:nvCxnSpPr>
        <p:spPr>
          <a:xfrm flipV="1">
            <a:off x="1672704" y="2472647"/>
            <a:ext cx="970508" cy="953217"/>
          </a:xfrm>
          <a:prstGeom prst="straightConnector1">
            <a:avLst/>
          </a:prstGeom>
          <a:ln w="76200" cmpd="sng">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1" name="Rechteck 50">
            <a:extLst>
              <a:ext uri="{FF2B5EF4-FFF2-40B4-BE49-F238E27FC236}">
                <a16:creationId xmlns:a16="http://schemas.microsoft.com/office/drawing/2014/main" id="{C2843725-3FBD-4558-BAB7-1B0DA8B70B0A}"/>
              </a:ext>
            </a:extLst>
          </p:cNvPr>
          <p:cNvSpPr/>
          <p:nvPr/>
        </p:nvSpPr>
        <p:spPr>
          <a:xfrm>
            <a:off x="594074" y="5295763"/>
            <a:ext cx="650069" cy="1196511"/>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vert270" lIns="0" rIns="0" rtlCol="0" anchor="ctr"/>
          <a:lstStyle/>
          <a:p>
            <a:pPr algn="ctr"/>
            <a:r>
              <a:rPr lang="de-CH" sz="1600" dirty="0">
                <a:solidFill>
                  <a:schemeClr val="tx1"/>
                </a:solidFill>
              </a:rPr>
              <a:t>Institutionen</a:t>
            </a:r>
          </a:p>
        </p:txBody>
      </p:sp>
      <p:sp>
        <p:nvSpPr>
          <p:cNvPr id="52" name="Rechteck 51">
            <a:extLst>
              <a:ext uri="{FF2B5EF4-FFF2-40B4-BE49-F238E27FC236}">
                <a16:creationId xmlns:a16="http://schemas.microsoft.com/office/drawing/2014/main" id="{30A9C6AC-CCC5-494E-9BFE-553E48E94DEC}"/>
              </a:ext>
            </a:extLst>
          </p:cNvPr>
          <p:cNvSpPr/>
          <p:nvPr/>
        </p:nvSpPr>
        <p:spPr>
          <a:xfrm>
            <a:off x="1432382" y="5295763"/>
            <a:ext cx="650069" cy="1196511"/>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vert270" lIns="0" rIns="0" rtlCol="0" anchor="ctr"/>
          <a:lstStyle/>
          <a:p>
            <a:pPr algn="ctr"/>
            <a:r>
              <a:rPr lang="de-CH" sz="1600" dirty="0">
                <a:solidFill>
                  <a:schemeClr val="tx1"/>
                </a:solidFill>
              </a:rPr>
              <a:t>Projekte</a:t>
            </a:r>
          </a:p>
        </p:txBody>
      </p:sp>
      <p:sp>
        <p:nvSpPr>
          <p:cNvPr id="53" name="Textfeld 52">
            <a:extLst>
              <a:ext uri="{FF2B5EF4-FFF2-40B4-BE49-F238E27FC236}">
                <a16:creationId xmlns:a16="http://schemas.microsoft.com/office/drawing/2014/main" id="{632AEB04-BC37-4D1E-B236-70A0642FD5CB}"/>
              </a:ext>
            </a:extLst>
          </p:cNvPr>
          <p:cNvSpPr txBox="1"/>
          <p:nvPr/>
        </p:nvSpPr>
        <p:spPr>
          <a:xfrm>
            <a:off x="2231076" y="2830946"/>
            <a:ext cx="1376787" cy="646331"/>
          </a:xfrm>
          <a:prstGeom prst="rect">
            <a:avLst/>
          </a:prstGeom>
          <a:noFill/>
        </p:spPr>
        <p:txBody>
          <a:bodyPr wrap="square" rtlCol="0">
            <a:spAutoFit/>
          </a:bodyPr>
          <a:lstStyle/>
          <a:p>
            <a:pPr algn="ctr"/>
            <a:r>
              <a:rPr lang="de-CH" dirty="0"/>
              <a:t>Strategische</a:t>
            </a:r>
          </a:p>
          <a:p>
            <a:pPr algn="ctr"/>
            <a:r>
              <a:rPr lang="de-CH" dirty="0"/>
              <a:t>Abstimmung</a:t>
            </a:r>
          </a:p>
        </p:txBody>
      </p:sp>
      <p:cxnSp>
        <p:nvCxnSpPr>
          <p:cNvPr id="54" name="Gerade Verbindung mit Pfeil 53">
            <a:extLst>
              <a:ext uri="{FF2B5EF4-FFF2-40B4-BE49-F238E27FC236}">
                <a16:creationId xmlns:a16="http://schemas.microsoft.com/office/drawing/2014/main" id="{87671311-A5BC-4C8C-9866-CDA4EF60DEFE}"/>
              </a:ext>
            </a:extLst>
          </p:cNvPr>
          <p:cNvCxnSpPr>
            <a:cxnSpLocks/>
          </p:cNvCxnSpPr>
          <p:nvPr/>
        </p:nvCxnSpPr>
        <p:spPr>
          <a:xfrm>
            <a:off x="3170324" y="2472647"/>
            <a:ext cx="970508" cy="953217"/>
          </a:xfrm>
          <a:prstGeom prst="straightConnector1">
            <a:avLst/>
          </a:prstGeom>
          <a:ln w="76200" cmpd="sng">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5" name="Gerade Verbindung mit Pfeil 54">
            <a:extLst>
              <a:ext uri="{FF2B5EF4-FFF2-40B4-BE49-F238E27FC236}">
                <a16:creationId xmlns:a16="http://schemas.microsoft.com/office/drawing/2014/main" id="{B05D5C73-DFC0-4FEA-A421-741DED36A62E}"/>
              </a:ext>
            </a:extLst>
          </p:cNvPr>
          <p:cNvCxnSpPr>
            <a:cxnSpLocks/>
          </p:cNvCxnSpPr>
          <p:nvPr/>
        </p:nvCxnSpPr>
        <p:spPr>
          <a:xfrm flipV="1">
            <a:off x="6558622" y="3748177"/>
            <a:ext cx="1593972" cy="2387449"/>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6" name="Textfeld 55">
            <a:extLst>
              <a:ext uri="{FF2B5EF4-FFF2-40B4-BE49-F238E27FC236}">
                <a16:creationId xmlns:a16="http://schemas.microsoft.com/office/drawing/2014/main" id="{61408EE1-0CA4-4F5F-8C5C-DFE121B21C72}"/>
              </a:ext>
            </a:extLst>
          </p:cNvPr>
          <p:cNvSpPr txBox="1"/>
          <p:nvPr/>
        </p:nvSpPr>
        <p:spPr>
          <a:xfrm>
            <a:off x="7380320" y="4798733"/>
            <a:ext cx="1376787" cy="646331"/>
          </a:xfrm>
          <a:prstGeom prst="rect">
            <a:avLst/>
          </a:prstGeom>
          <a:noFill/>
        </p:spPr>
        <p:txBody>
          <a:bodyPr wrap="square" rtlCol="0">
            <a:spAutoFit/>
          </a:bodyPr>
          <a:lstStyle/>
          <a:p>
            <a:pPr algn="ctr"/>
            <a:r>
              <a:rPr lang="de-CH" dirty="0"/>
              <a:t>Operative</a:t>
            </a:r>
          </a:p>
          <a:p>
            <a:pPr algn="ctr"/>
            <a:r>
              <a:rPr lang="de-CH" dirty="0"/>
              <a:t>Abstimmung</a:t>
            </a:r>
          </a:p>
        </p:txBody>
      </p:sp>
      <p:grpSp>
        <p:nvGrpSpPr>
          <p:cNvPr id="57" name="Gruppieren 56">
            <a:extLst>
              <a:ext uri="{FF2B5EF4-FFF2-40B4-BE49-F238E27FC236}">
                <a16:creationId xmlns:a16="http://schemas.microsoft.com/office/drawing/2014/main" id="{5C8241B0-8C05-4EBA-9E57-8D30B3B8BB23}"/>
              </a:ext>
            </a:extLst>
          </p:cNvPr>
          <p:cNvGrpSpPr/>
          <p:nvPr/>
        </p:nvGrpSpPr>
        <p:grpSpPr>
          <a:xfrm>
            <a:off x="4098947" y="1892906"/>
            <a:ext cx="3100750" cy="832436"/>
            <a:chOff x="4357008" y="1838355"/>
            <a:chExt cx="2707932" cy="1253734"/>
          </a:xfrm>
        </p:grpSpPr>
        <p:cxnSp>
          <p:nvCxnSpPr>
            <p:cNvPr id="58" name="Gerade Verbindung mit Pfeil 57">
              <a:extLst>
                <a:ext uri="{FF2B5EF4-FFF2-40B4-BE49-F238E27FC236}">
                  <a16:creationId xmlns:a16="http://schemas.microsoft.com/office/drawing/2014/main" id="{12B4A0E9-F369-4405-9FF2-339AF9AD85D3}"/>
                </a:ext>
              </a:extLst>
            </p:cNvPr>
            <p:cNvCxnSpPr>
              <a:cxnSpLocks/>
            </p:cNvCxnSpPr>
            <p:nvPr/>
          </p:nvCxnSpPr>
          <p:spPr>
            <a:xfrm>
              <a:off x="4357008" y="1838355"/>
              <a:ext cx="2707932" cy="1253734"/>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9" name="Gerade Verbindung mit Pfeil 58">
              <a:extLst>
                <a:ext uri="{FF2B5EF4-FFF2-40B4-BE49-F238E27FC236}">
                  <a16:creationId xmlns:a16="http://schemas.microsoft.com/office/drawing/2014/main" id="{D554E7AC-17C5-4944-8C76-669BBB883A05}"/>
                </a:ext>
              </a:extLst>
            </p:cNvPr>
            <p:cNvCxnSpPr>
              <a:cxnSpLocks/>
            </p:cNvCxnSpPr>
            <p:nvPr/>
          </p:nvCxnSpPr>
          <p:spPr>
            <a:xfrm>
              <a:off x="4357008" y="1838355"/>
              <a:ext cx="1334391" cy="617804"/>
            </a:xfrm>
            <a:prstGeom prst="straightConnector1">
              <a:avLst/>
            </a:prstGeom>
            <a:ln w="76200" cmpd="sng">
              <a:solidFill>
                <a:srgbClr val="0070C0"/>
              </a:solidFill>
              <a:headEnd type="triangl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60" name="Textfeld 59">
            <a:extLst>
              <a:ext uri="{FF2B5EF4-FFF2-40B4-BE49-F238E27FC236}">
                <a16:creationId xmlns:a16="http://schemas.microsoft.com/office/drawing/2014/main" id="{DE06637A-2057-49C7-B56F-B57D6E1B292C}"/>
              </a:ext>
            </a:extLst>
          </p:cNvPr>
          <p:cNvSpPr txBox="1"/>
          <p:nvPr/>
        </p:nvSpPr>
        <p:spPr>
          <a:xfrm>
            <a:off x="5207433" y="1565917"/>
            <a:ext cx="1539262" cy="646331"/>
          </a:xfrm>
          <a:prstGeom prst="rect">
            <a:avLst/>
          </a:prstGeom>
          <a:noFill/>
        </p:spPr>
        <p:txBody>
          <a:bodyPr wrap="square" rtlCol="0">
            <a:spAutoFit/>
          </a:bodyPr>
          <a:lstStyle/>
          <a:p>
            <a:pPr algn="ctr"/>
            <a:r>
              <a:rPr lang="de-CH" dirty="0"/>
              <a:t>Strat.- operat. </a:t>
            </a:r>
          </a:p>
          <a:p>
            <a:pPr algn="ctr"/>
            <a:r>
              <a:rPr lang="de-CH" dirty="0"/>
              <a:t>Abstimmung</a:t>
            </a:r>
          </a:p>
        </p:txBody>
      </p:sp>
      <p:sp>
        <p:nvSpPr>
          <p:cNvPr id="66" name="Ellipse 65">
            <a:extLst>
              <a:ext uri="{FF2B5EF4-FFF2-40B4-BE49-F238E27FC236}">
                <a16:creationId xmlns:a16="http://schemas.microsoft.com/office/drawing/2014/main" id="{E036D37A-2323-4B48-972B-5CE6DD929788}"/>
              </a:ext>
            </a:extLst>
          </p:cNvPr>
          <p:cNvSpPr/>
          <p:nvPr/>
        </p:nvSpPr>
        <p:spPr>
          <a:xfrm>
            <a:off x="3355944" y="3456594"/>
            <a:ext cx="2183170" cy="1155496"/>
          </a:xfrm>
          <a:prstGeom prst="ellipse">
            <a:avLst/>
          </a:prstGeom>
          <a:noFill/>
          <a:ln w="825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de-CH" sz="1600" dirty="0">
              <a:solidFill>
                <a:schemeClr val="tx1"/>
              </a:solidFill>
            </a:endParaRPr>
          </a:p>
        </p:txBody>
      </p:sp>
      <p:grpSp>
        <p:nvGrpSpPr>
          <p:cNvPr id="65" name="Gruppieren 64">
            <a:extLst>
              <a:ext uri="{FF2B5EF4-FFF2-40B4-BE49-F238E27FC236}">
                <a16:creationId xmlns:a16="http://schemas.microsoft.com/office/drawing/2014/main" id="{CB33DCF9-8FB2-4D55-979F-A7F455B517DD}"/>
              </a:ext>
            </a:extLst>
          </p:cNvPr>
          <p:cNvGrpSpPr/>
          <p:nvPr/>
        </p:nvGrpSpPr>
        <p:grpSpPr>
          <a:xfrm rot="3808663">
            <a:off x="2072319" y="4683812"/>
            <a:ext cx="1522186" cy="761674"/>
            <a:chOff x="-653257" y="1688959"/>
            <a:chExt cx="2707932" cy="1253734"/>
          </a:xfrm>
        </p:grpSpPr>
        <p:cxnSp>
          <p:nvCxnSpPr>
            <p:cNvPr id="67" name="Gerade Verbindung mit Pfeil 66">
              <a:extLst>
                <a:ext uri="{FF2B5EF4-FFF2-40B4-BE49-F238E27FC236}">
                  <a16:creationId xmlns:a16="http://schemas.microsoft.com/office/drawing/2014/main" id="{AD242048-BCC3-4B0E-BDD8-7D7665B7C9E5}"/>
                </a:ext>
              </a:extLst>
            </p:cNvPr>
            <p:cNvCxnSpPr>
              <a:cxnSpLocks/>
            </p:cNvCxnSpPr>
            <p:nvPr/>
          </p:nvCxnSpPr>
          <p:spPr>
            <a:xfrm>
              <a:off x="-653257" y="1688959"/>
              <a:ext cx="2707932" cy="1253734"/>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68" name="Gerade Verbindung mit Pfeil 67">
              <a:extLst>
                <a:ext uri="{FF2B5EF4-FFF2-40B4-BE49-F238E27FC236}">
                  <a16:creationId xmlns:a16="http://schemas.microsoft.com/office/drawing/2014/main" id="{8FB91807-341E-4306-8518-2CE704694912}"/>
                </a:ext>
              </a:extLst>
            </p:cNvPr>
            <p:cNvCxnSpPr>
              <a:cxnSpLocks/>
            </p:cNvCxnSpPr>
            <p:nvPr/>
          </p:nvCxnSpPr>
          <p:spPr>
            <a:xfrm>
              <a:off x="-653257" y="1688959"/>
              <a:ext cx="1334391" cy="617804"/>
            </a:xfrm>
            <a:prstGeom prst="straightConnector1">
              <a:avLst/>
            </a:prstGeom>
            <a:ln w="76200" cmpd="sng">
              <a:solidFill>
                <a:srgbClr val="0070C0"/>
              </a:solidFill>
              <a:headEnd type="triangl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69" name="Textfeld 68">
            <a:extLst>
              <a:ext uri="{FF2B5EF4-FFF2-40B4-BE49-F238E27FC236}">
                <a16:creationId xmlns:a16="http://schemas.microsoft.com/office/drawing/2014/main" id="{2BCD0B0E-4598-41C9-9206-20DF4F9BC952}"/>
              </a:ext>
            </a:extLst>
          </p:cNvPr>
          <p:cNvSpPr txBox="1"/>
          <p:nvPr/>
        </p:nvSpPr>
        <p:spPr>
          <a:xfrm rot="16200000">
            <a:off x="2047166" y="4638624"/>
            <a:ext cx="1539262" cy="923330"/>
          </a:xfrm>
          <a:prstGeom prst="rect">
            <a:avLst/>
          </a:prstGeom>
          <a:noFill/>
        </p:spPr>
        <p:txBody>
          <a:bodyPr wrap="square" rtlCol="0">
            <a:spAutoFit/>
          </a:bodyPr>
          <a:lstStyle/>
          <a:p>
            <a:pPr algn="ctr"/>
            <a:r>
              <a:rPr lang="de-CH" dirty="0"/>
              <a:t>Strat.- operat.</a:t>
            </a:r>
          </a:p>
          <a:p>
            <a:pPr algn="ctr"/>
            <a:r>
              <a:rPr lang="de-CH" dirty="0"/>
              <a:t> </a:t>
            </a:r>
          </a:p>
          <a:p>
            <a:pPr algn="ctr"/>
            <a:r>
              <a:rPr lang="de-CH" dirty="0"/>
              <a:t>Abstimmung</a:t>
            </a:r>
          </a:p>
        </p:txBody>
      </p:sp>
    </p:spTree>
    <p:extLst>
      <p:ext uri="{BB962C8B-B14F-4D97-AF65-F5344CB8AC3E}">
        <p14:creationId xmlns:p14="http://schemas.microsoft.com/office/powerpoint/2010/main" val="2556713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0A9026-B107-4AD2-92D5-2144B5920A96}"/>
              </a:ext>
            </a:extLst>
          </p:cNvPr>
          <p:cNvSpPr>
            <a:spLocks noGrp="1"/>
          </p:cNvSpPr>
          <p:nvPr>
            <p:ph type="title"/>
          </p:nvPr>
        </p:nvSpPr>
        <p:spPr/>
        <p:txBody>
          <a:bodyPr/>
          <a:lstStyle/>
          <a:p>
            <a:r>
              <a:rPr lang="de-CH" dirty="0">
                <a:solidFill>
                  <a:srgbClr val="0070C0"/>
                </a:solidFill>
              </a:rPr>
              <a:t>Wirken vor Ort</a:t>
            </a:r>
            <a:br>
              <a:rPr lang="de-CH" dirty="0"/>
            </a:br>
            <a:r>
              <a:rPr lang="de-CH" dirty="0"/>
              <a:t>Wie könnte das aussehen?</a:t>
            </a:r>
          </a:p>
        </p:txBody>
      </p:sp>
      <p:sp>
        <p:nvSpPr>
          <p:cNvPr id="4" name="Foliennummernplatzhalter 3">
            <a:extLst>
              <a:ext uri="{FF2B5EF4-FFF2-40B4-BE49-F238E27FC236}">
                <a16:creationId xmlns:a16="http://schemas.microsoft.com/office/drawing/2014/main" id="{76A2075A-19B6-4AB3-95D9-0ACDF065F66F}"/>
              </a:ext>
            </a:extLst>
          </p:cNvPr>
          <p:cNvSpPr>
            <a:spLocks noGrp="1"/>
          </p:cNvSpPr>
          <p:nvPr>
            <p:ph type="sldNum" sz="quarter" idx="12"/>
          </p:nvPr>
        </p:nvSpPr>
        <p:spPr/>
        <p:txBody>
          <a:bodyPr/>
          <a:lstStyle/>
          <a:p>
            <a:fld id="{5F82CD65-B0D2-4FE3-9E4B-07C96E3CC7B8}" type="slidenum">
              <a:rPr lang="de-CH" smtClean="0"/>
              <a:t>8</a:t>
            </a:fld>
            <a:endParaRPr lang="de-CH" dirty="0"/>
          </a:p>
        </p:txBody>
      </p:sp>
      <p:sp>
        <p:nvSpPr>
          <p:cNvPr id="6" name="Rechteck 5">
            <a:extLst>
              <a:ext uri="{FF2B5EF4-FFF2-40B4-BE49-F238E27FC236}">
                <a16:creationId xmlns:a16="http://schemas.microsoft.com/office/drawing/2014/main" id="{F6BFE238-0BE3-4905-A5A5-84FE2B3AE6FC}"/>
              </a:ext>
            </a:extLst>
          </p:cNvPr>
          <p:cNvSpPr/>
          <p:nvPr/>
        </p:nvSpPr>
        <p:spPr>
          <a:xfrm>
            <a:off x="7340356" y="2757116"/>
            <a:ext cx="1482999" cy="872152"/>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de-CH" sz="1600" dirty="0">
                <a:solidFill>
                  <a:schemeClr val="tx1"/>
                </a:solidFill>
              </a:rPr>
              <a:t>Geschäftsstelle Kirchgemeinde</a:t>
            </a:r>
          </a:p>
        </p:txBody>
      </p:sp>
      <p:sp>
        <p:nvSpPr>
          <p:cNvPr id="7" name="Rechteck 6">
            <a:extLst>
              <a:ext uri="{FF2B5EF4-FFF2-40B4-BE49-F238E27FC236}">
                <a16:creationId xmlns:a16="http://schemas.microsoft.com/office/drawing/2014/main" id="{90518544-E2E5-4FE0-9C79-25E88DC5C41E}"/>
              </a:ext>
            </a:extLst>
          </p:cNvPr>
          <p:cNvSpPr/>
          <p:nvPr/>
        </p:nvSpPr>
        <p:spPr>
          <a:xfrm>
            <a:off x="2151963" y="1446747"/>
            <a:ext cx="1482999" cy="872152"/>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Kirchenpflege</a:t>
            </a:r>
          </a:p>
        </p:txBody>
      </p:sp>
      <p:sp>
        <p:nvSpPr>
          <p:cNvPr id="8" name="Rechteck 7">
            <a:extLst>
              <a:ext uri="{FF2B5EF4-FFF2-40B4-BE49-F238E27FC236}">
                <a16:creationId xmlns:a16="http://schemas.microsoft.com/office/drawing/2014/main" id="{8589D223-20C0-4FB6-B729-4D35B07875EB}"/>
              </a:ext>
            </a:extLst>
          </p:cNvPr>
          <p:cNvSpPr/>
          <p:nvPr/>
        </p:nvSpPr>
        <p:spPr>
          <a:xfrm>
            <a:off x="594074" y="3605722"/>
            <a:ext cx="1482999" cy="872152"/>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Kommission Institutionen &amp; Projekte</a:t>
            </a:r>
          </a:p>
        </p:txBody>
      </p:sp>
      <p:grpSp>
        <p:nvGrpSpPr>
          <p:cNvPr id="46" name="Gruppieren 45">
            <a:extLst>
              <a:ext uri="{FF2B5EF4-FFF2-40B4-BE49-F238E27FC236}">
                <a16:creationId xmlns:a16="http://schemas.microsoft.com/office/drawing/2014/main" id="{C437C7DC-1865-410C-9B61-7F0CC294910D}"/>
              </a:ext>
            </a:extLst>
          </p:cNvPr>
          <p:cNvGrpSpPr/>
          <p:nvPr/>
        </p:nvGrpSpPr>
        <p:grpSpPr>
          <a:xfrm>
            <a:off x="3691342" y="3591097"/>
            <a:ext cx="3282033" cy="2544529"/>
            <a:chOff x="3401105" y="3340839"/>
            <a:chExt cx="3658263" cy="2836209"/>
          </a:xfrm>
        </p:grpSpPr>
        <p:sp>
          <p:nvSpPr>
            <p:cNvPr id="47" name="Rechteck 46">
              <a:extLst>
                <a:ext uri="{FF2B5EF4-FFF2-40B4-BE49-F238E27FC236}">
                  <a16:creationId xmlns:a16="http://schemas.microsoft.com/office/drawing/2014/main" id="{3844E064-A332-4A70-886D-842BF730EFC0}"/>
                </a:ext>
              </a:extLst>
            </p:cNvPr>
            <p:cNvSpPr/>
            <p:nvPr/>
          </p:nvSpPr>
          <p:spPr>
            <a:xfrm>
              <a:off x="3401105" y="5204921"/>
              <a:ext cx="1652995" cy="972127"/>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solidFill>
                    <a:schemeClr val="tx1"/>
                  </a:solidFill>
                </a:rPr>
                <a:t>Operativer Betrieb</a:t>
              </a:r>
            </a:p>
            <a:p>
              <a:pPr algn="ctr"/>
              <a:r>
                <a:rPr lang="de-CH" sz="1600" dirty="0">
                  <a:solidFill>
                    <a:schemeClr val="tx1"/>
                  </a:solidFill>
                </a:rPr>
                <a:t>Kirchenkreise</a:t>
              </a:r>
            </a:p>
          </p:txBody>
        </p:sp>
        <p:sp>
          <p:nvSpPr>
            <p:cNvPr id="48" name="Ellipse 47">
              <a:extLst>
                <a:ext uri="{FF2B5EF4-FFF2-40B4-BE49-F238E27FC236}">
                  <a16:creationId xmlns:a16="http://schemas.microsoft.com/office/drawing/2014/main" id="{3E3261D0-6152-4C1A-90C4-D67E3F4CEE6F}"/>
                </a:ext>
              </a:extLst>
            </p:cNvPr>
            <p:cNvSpPr/>
            <p:nvPr/>
          </p:nvSpPr>
          <p:spPr>
            <a:xfrm>
              <a:off x="5060883" y="4273669"/>
              <a:ext cx="1998485" cy="972127"/>
            </a:xfrm>
            <a:prstGeom prst="ellipse">
              <a:avLst/>
            </a:prstGeom>
            <a:solidFill>
              <a:schemeClr val="accent1">
                <a:lumMod val="20000"/>
                <a:lumOff val="80000"/>
              </a:schemeClr>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CH" sz="1600" dirty="0">
                  <a:solidFill>
                    <a:schemeClr val="tx1"/>
                  </a:solidFill>
                </a:rPr>
                <a:t>Kirchenkreis-</a:t>
              </a:r>
              <a:br>
                <a:rPr lang="de-CH" sz="1600" dirty="0">
                  <a:solidFill>
                    <a:schemeClr val="tx1"/>
                  </a:solidFill>
                </a:rPr>
              </a:br>
              <a:r>
                <a:rPr lang="de-CH" sz="1600" dirty="0">
                  <a:solidFill>
                    <a:schemeClr val="tx1"/>
                  </a:solidFill>
                </a:rPr>
                <a:t>versammlungen</a:t>
              </a:r>
            </a:p>
          </p:txBody>
        </p:sp>
        <p:sp>
          <p:nvSpPr>
            <p:cNvPr id="49" name="Rechteck 48">
              <a:extLst>
                <a:ext uri="{FF2B5EF4-FFF2-40B4-BE49-F238E27FC236}">
                  <a16:creationId xmlns:a16="http://schemas.microsoft.com/office/drawing/2014/main" id="{83FB8420-F8BF-4C2C-8A92-B9345FB089CD}"/>
                </a:ext>
              </a:extLst>
            </p:cNvPr>
            <p:cNvSpPr/>
            <p:nvPr/>
          </p:nvSpPr>
          <p:spPr>
            <a:xfrm>
              <a:off x="3401105" y="3340839"/>
              <a:ext cx="1652995" cy="972127"/>
            </a:xfrm>
            <a:prstGeom prst="rect">
              <a:avLst/>
            </a:prstGeom>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dirty="0"/>
                <a:t>Kirchenkreis-kommissionen</a:t>
              </a:r>
            </a:p>
          </p:txBody>
        </p:sp>
      </p:grpSp>
      <p:cxnSp>
        <p:nvCxnSpPr>
          <p:cNvPr id="50" name="Gerade Verbindung mit Pfeil 49">
            <a:extLst>
              <a:ext uri="{FF2B5EF4-FFF2-40B4-BE49-F238E27FC236}">
                <a16:creationId xmlns:a16="http://schemas.microsoft.com/office/drawing/2014/main" id="{825DC161-1283-4D69-A1A8-5261FFF62EA3}"/>
              </a:ext>
            </a:extLst>
          </p:cNvPr>
          <p:cNvCxnSpPr>
            <a:cxnSpLocks/>
          </p:cNvCxnSpPr>
          <p:nvPr/>
        </p:nvCxnSpPr>
        <p:spPr>
          <a:xfrm flipV="1">
            <a:off x="1672704" y="2472647"/>
            <a:ext cx="970508" cy="953217"/>
          </a:xfrm>
          <a:prstGeom prst="straightConnector1">
            <a:avLst/>
          </a:prstGeom>
          <a:ln w="76200" cmpd="sng">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1" name="Rechteck 50">
            <a:extLst>
              <a:ext uri="{FF2B5EF4-FFF2-40B4-BE49-F238E27FC236}">
                <a16:creationId xmlns:a16="http://schemas.microsoft.com/office/drawing/2014/main" id="{C2843725-3FBD-4558-BAB7-1B0DA8B70B0A}"/>
              </a:ext>
            </a:extLst>
          </p:cNvPr>
          <p:cNvSpPr/>
          <p:nvPr/>
        </p:nvSpPr>
        <p:spPr>
          <a:xfrm>
            <a:off x="594074" y="5295763"/>
            <a:ext cx="650069" cy="1196511"/>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vert270" lIns="0" rIns="0" rtlCol="0" anchor="ctr"/>
          <a:lstStyle/>
          <a:p>
            <a:pPr algn="ctr"/>
            <a:r>
              <a:rPr lang="de-CH" sz="1600" dirty="0">
                <a:solidFill>
                  <a:schemeClr val="tx1"/>
                </a:solidFill>
              </a:rPr>
              <a:t>Institutionen</a:t>
            </a:r>
          </a:p>
        </p:txBody>
      </p:sp>
      <p:sp>
        <p:nvSpPr>
          <p:cNvPr id="52" name="Rechteck 51">
            <a:extLst>
              <a:ext uri="{FF2B5EF4-FFF2-40B4-BE49-F238E27FC236}">
                <a16:creationId xmlns:a16="http://schemas.microsoft.com/office/drawing/2014/main" id="{30A9C6AC-CCC5-494E-9BFE-553E48E94DEC}"/>
              </a:ext>
            </a:extLst>
          </p:cNvPr>
          <p:cNvSpPr/>
          <p:nvPr/>
        </p:nvSpPr>
        <p:spPr>
          <a:xfrm>
            <a:off x="1432382" y="5295763"/>
            <a:ext cx="650069" cy="1196511"/>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vert270" lIns="0" rIns="0" rtlCol="0" anchor="ctr"/>
          <a:lstStyle/>
          <a:p>
            <a:pPr algn="ctr"/>
            <a:r>
              <a:rPr lang="de-CH" sz="1600" dirty="0">
                <a:solidFill>
                  <a:schemeClr val="tx1"/>
                </a:solidFill>
              </a:rPr>
              <a:t>Projekte</a:t>
            </a:r>
          </a:p>
        </p:txBody>
      </p:sp>
      <p:sp>
        <p:nvSpPr>
          <p:cNvPr id="53" name="Textfeld 52">
            <a:extLst>
              <a:ext uri="{FF2B5EF4-FFF2-40B4-BE49-F238E27FC236}">
                <a16:creationId xmlns:a16="http://schemas.microsoft.com/office/drawing/2014/main" id="{632AEB04-BC37-4D1E-B236-70A0642FD5CB}"/>
              </a:ext>
            </a:extLst>
          </p:cNvPr>
          <p:cNvSpPr txBox="1"/>
          <p:nvPr/>
        </p:nvSpPr>
        <p:spPr>
          <a:xfrm>
            <a:off x="2231076" y="2830946"/>
            <a:ext cx="1376787" cy="646331"/>
          </a:xfrm>
          <a:prstGeom prst="rect">
            <a:avLst/>
          </a:prstGeom>
          <a:noFill/>
        </p:spPr>
        <p:txBody>
          <a:bodyPr wrap="square" rtlCol="0">
            <a:spAutoFit/>
          </a:bodyPr>
          <a:lstStyle/>
          <a:p>
            <a:pPr algn="ctr"/>
            <a:r>
              <a:rPr lang="de-CH" dirty="0"/>
              <a:t>Strategische</a:t>
            </a:r>
          </a:p>
          <a:p>
            <a:pPr algn="ctr"/>
            <a:r>
              <a:rPr lang="de-CH" dirty="0"/>
              <a:t>Abstimmung</a:t>
            </a:r>
          </a:p>
        </p:txBody>
      </p:sp>
      <p:cxnSp>
        <p:nvCxnSpPr>
          <p:cNvPr id="54" name="Gerade Verbindung mit Pfeil 53">
            <a:extLst>
              <a:ext uri="{FF2B5EF4-FFF2-40B4-BE49-F238E27FC236}">
                <a16:creationId xmlns:a16="http://schemas.microsoft.com/office/drawing/2014/main" id="{87671311-A5BC-4C8C-9866-CDA4EF60DEFE}"/>
              </a:ext>
            </a:extLst>
          </p:cNvPr>
          <p:cNvCxnSpPr>
            <a:cxnSpLocks/>
          </p:cNvCxnSpPr>
          <p:nvPr/>
        </p:nvCxnSpPr>
        <p:spPr>
          <a:xfrm>
            <a:off x="3170324" y="2472647"/>
            <a:ext cx="970508" cy="953217"/>
          </a:xfrm>
          <a:prstGeom prst="straightConnector1">
            <a:avLst/>
          </a:prstGeom>
          <a:ln w="76200" cmpd="sng">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5" name="Gerade Verbindung mit Pfeil 54">
            <a:extLst>
              <a:ext uri="{FF2B5EF4-FFF2-40B4-BE49-F238E27FC236}">
                <a16:creationId xmlns:a16="http://schemas.microsoft.com/office/drawing/2014/main" id="{B05D5C73-DFC0-4FEA-A421-741DED36A62E}"/>
              </a:ext>
            </a:extLst>
          </p:cNvPr>
          <p:cNvCxnSpPr>
            <a:cxnSpLocks/>
          </p:cNvCxnSpPr>
          <p:nvPr/>
        </p:nvCxnSpPr>
        <p:spPr>
          <a:xfrm flipV="1">
            <a:off x="6558622" y="3748177"/>
            <a:ext cx="1593972" cy="2387449"/>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56" name="Textfeld 55">
            <a:extLst>
              <a:ext uri="{FF2B5EF4-FFF2-40B4-BE49-F238E27FC236}">
                <a16:creationId xmlns:a16="http://schemas.microsoft.com/office/drawing/2014/main" id="{61408EE1-0CA4-4F5F-8C5C-DFE121B21C72}"/>
              </a:ext>
            </a:extLst>
          </p:cNvPr>
          <p:cNvSpPr txBox="1"/>
          <p:nvPr/>
        </p:nvSpPr>
        <p:spPr>
          <a:xfrm>
            <a:off x="7380320" y="4798733"/>
            <a:ext cx="1376787" cy="646331"/>
          </a:xfrm>
          <a:prstGeom prst="rect">
            <a:avLst/>
          </a:prstGeom>
          <a:noFill/>
        </p:spPr>
        <p:txBody>
          <a:bodyPr wrap="square" rtlCol="0">
            <a:spAutoFit/>
          </a:bodyPr>
          <a:lstStyle/>
          <a:p>
            <a:pPr algn="ctr"/>
            <a:r>
              <a:rPr lang="de-CH" dirty="0"/>
              <a:t>Operative</a:t>
            </a:r>
          </a:p>
          <a:p>
            <a:pPr algn="ctr"/>
            <a:r>
              <a:rPr lang="de-CH" dirty="0"/>
              <a:t>Abstimmung</a:t>
            </a:r>
          </a:p>
        </p:txBody>
      </p:sp>
      <p:grpSp>
        <p:nvGrpSpPr>
          <p:cNvPr id="57" name="Gruppieren 56">
            <a:extLst>
              <a:ext uri="{FF2B5EF4-FFF2-40B4-BE49-F238E27FC236}">
                <a16:creationId xmlns:a16="http://schemas.microsoft.com/office/drawing/2014/main" id="{5C8241B0-8C05-4EBA-9E57-8D30B3B8BB23}"/>
              </a:ext>
            </a:extLst>
          </p:cNvPr>
          <p:cNvGrpSpPr/>
          <p:nvPr/>
        </p:nvGrpSpPr>
        <p:grpSpPr>
          <a:xfrm>
            <a:off x="4098947" y="1892906"/>
            <a:ext cx="3100750" cy="832436"/>
            <a:chOff x="4357008" y="1838355"/>
            <a:chExt cx="2707932" cy="1253734"/>
          </a:xfrm>
        </p:grpSpPr>
        <p:cxnSp>
          <p:nvCxnSpPr>
            <p:cNvPr id="58" name="Gerade Verbindung mit Pfeil 57">
              <a:extLst>
                <a:ext uri="{FF2B5EF4-FFF2-40B4-BE49-F238E27FC236}">
                  <a16:creationId xmlns:a16="http://schemas.microsoft.com/office/drawing/2014/main" id="{12B4A0E9-F369-4405-9FF2-339AF9AD85D3}"/>
                </a:ext>
              </a:extLst>
            </p:cNvPr>
            <p:cNvCxnSpPr>
              <a:cxnSpLocks/>
            </p:cNvCxnSpPr>
            <p:nvPr/>
          </p:nvCxnSpPr>
          <p:spPr>
            <a:xfrm>
              <a:off x="4357008" y="1838355"/>
              <a:ext cx="2707932" cy="1253734"/>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59" name="Gerade Verbindung mit Pfeil 58">
              <a:extLst>
                <a:ext uri="{FF2B5EF4-FFF2-40B4-BE49-F238E27FC236}">
                  <a16:creationId xmlns:a16="http://schemas.microsoft.com/office/drawing/2014/main" id="{D554E7AC-17C5-4944-8C76-669BBB883A05}"/>
                </a:ext>
              </a:extLst>
            </p:cNvPr>
            <p:cNvCxnSpPr>
              <a:cxnSpLocks/>
            </p:cNvCxnSpPr>
            <p:nvPr/>
          </p:nvCxnSpPr>
          <p:spPr>
            <a:xfrm>
              <a:off x="4357008" y="1838355"/>
              <a:ext cx="1334391" cy="617804"/>
            </a:xfrm>
            <a:prstGeom prst="straightConnector1">
              <a:avLst/>
            </a:prstGeom>
            <a:ln w="76200" cmpd="sng">
              <a:solidFill>
                <a:srgbClr val="0070C0"/>
              </a:solidFill>
              <a:headEnd type="triangl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60" name="Textfeld 59">
            <a:extLst>
              <a:ext uri="{FF2B5EF4-FFF2-40B4-BE49-F238E27FC236}">
                <a16:creationId xmlns:a16="http://schemas.microsoft.com/office/drawing/2014/main" id="{DE06637A-2057-49C7-B56F-B57D6E1B292C}"/>
              </a:ext>
            </a:extLst>
          </p:cNvPr>
          <p:cNvSpPr txBox="1"/>
          <p:nvPr/>
        </p:nvSpPr>
        <p:spPr>
          <a:xfrm>
            <a:off x="5207433" y="1565917"/>
            <a:ext cx="1539262" cy="646331"/>
          </a:xfrm>
          <a:prstGeom prst="rect">
            <a:avLst/>
          </a:prstGeom>
          <a:noFill/>
        </p:spPr>
        <p:txBody>
          <a:bodyPr wrap="square" rtlCol="0">
            <a:spAutoFit/>
          </a:bodyPr>
          <a:lstStyle/>
          <a:p>
            <a:pPr algn="ctr"/>
            <a:r>
              <a:rPr lang="de-CH" dirty="0"/>
              <a:t>Strat.- operat. </a:t>
            </a:r>
          </a:p>
          <a:p>
            <a:pPr algn="ctr"/>
            <a:r>
              <a:rPr lang="de-CH" dirty="0"/>
              <a:t>Abstimmung</a:t>
            </a:r>
          </a:p>
        </p:txBody>
      </p:sp>
      <p:sp>
        <p:nvSpPr>
          <p:cNvPr id="66" name="Ellipse 65">
            <a:extLst>
              <a:ext uri="{FF2B5EF4-FFF2-40B4-BE49-F238E27FC236}">
                <a16:creationId xmlns:a16="http://schemas.microsoft.com/office/drawing/2014/main" id="{E036D37A-2323-4B48-972B-5CE6DD929788}"/>
              </a:ext>
            </a:extLst>
          </p:cNvPr>
          <p:cNvSpPr/>
          <p:nvPr/>
        </p:nvSpPr>
        <p:spPr>
          <a:xfrm>
            <a:off x="3355944" y="5137609"/>
            <a:ext cx="2183170" cy="1155496"/>
          </a:xfrm>
          <a:prstGeom prst="ellipse">
            <a:avLst/>
          </a:prstGeom>
          <a:noFill/>
          <a:ln w="825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de-CH" sz="1600" dirty="0">
              <a:solidFill>
                <a:schemeClr val="tx1"/>
              </a:solidFill>
            </a:endParaRPr>
          </a:p>
        </p:txBody>
      </p:sp>
      <p:grpSp>
        <p:nvGrpSpPr>
          <p:cNvPr id="65" name="Gruppieren 64">
            <a:extLst>
              <a:ext uri="{FF2B5EF4-FFF2-40B4-BE49-F238E27FC236}">
                <a16:creationId xmlns:a16="http://schemas.microsoft.com/office/drawing/2014/main" id="{CB33DCF9-8FB2-4D55-979F-A7F455B517DD}"/>
              </a:ext>
            </a:extLst>
          </p:cNvPr>
          <p:cNvGrpSpPr/>
          <p:nvPr/>
        </p:nvGrpSpPr>
        <p:grpSpPr>
          <a:xfrm rot="3808663">
            <a:off x="2072319" y="4683812"/>
            <a:ext cx="1522186" cy="761674"/>
            <a:chOff x="-653257" y="1688959"/>
            <a:chExt cx="2707932" cy="1253734"/>
          </a:xfrm>
        </p:grpSpPr>
        <p:cxnSp>
          <p:nvCxnSpPr>
            <p:cNvPr id="67" name="Gerade Verbindung mit Pfeil 66">
              <a:extLst>
                <a:ext uri="{FF2B5EF4-FFF2-40B4-BE49-F238E27FC236}">
                  <a16:creationId xmlns:a16="http://schemas.microsoft.com/office/drawing/2014/main" id="{AD242048-BCC3-4B0E-BDD8-7D7665B7C9E5}"/>
                </a:ext>
              </a:extLst>
            </p:cNvPr>
            <p:cNvCxnSpPr>
              <a:cxnSpLocks/>
            </p:cNvCxnSpPr>
            <p:nvPr/>
          </p:nvCxnSpPr>
          <p:spPr>
            <a:xfrm>
              <a:off x="-653257" y="1688959"/>
              <a:ext cx="2707932" cy="1253734"/>
            </a:xfrm>
            <a:prstGeom prst="straightConnector1">
              <a:avLst/>
            </a:prstGeom>
            <a:ln w="76200" cmpd="dbl">
              <a:solidFill>
                <a:srgbClr val="0070C0"/>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cxnSp>
        <p:cxnSp>
          <p:nvCxnSpPr>
            <p:cNvPr id="68" name="Gerade Verbindung mit Pfeil 67">
              <a:extLst>
                <a:ext uri="{FF2B5EF4-FFF2-40B4-BE49-F238E27FC236}">
                  <a16:creationId xmlns:a16="http://schemas.microsoft.com/office/drawing/2014/main" id="{8FB91807-341E-4306-8518-2CE704694912}"/>
                </a:ext>
              </a:extLst>
            </p:cNvPr>
            <p:cNvCxnSpPr>
              <a:cxnSpLocks/>
            </p:cNvCxnSpPr>
            <p:nvPr/>
          </p:nvCxnSpPr>
          <p:spPr>
            <a:xfrm>
              <a:off x="-653257" y="1688959"/>
              <a:ext cx="1334391" cy="617804"/>
            </a:xfrm>
            <a:prstGeom prst="straightConnector1">
              <a:avLst/>
            </a:prstGeom>
            <a:ln w="76200" cmpd="sng">
              <a:solidFill>
                <a:srgbClr val="0070C0"/>
              </a:solidFill>
              <a:headEnd type="triangl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69" name="Textfeld 68">
            <a:extLst>
              <a:ext uri="{FF2B5EF4-FFF2-40B4-BE49-F238E27FC236}">
                <a16:creationId xmlns:a16="http://schemas.microsoft.com/office/drawing/2014/main" id="{2BCD0B0E-4598-41C9-9206-20DF4F9BC952}"/>
              </a:ext>
            </a:extLst>
          </p:cNvPr>
          <p:cNvSpPr txBox="1"/>
          <p:nvPr/>
        </p:nvSpPr>
        <p:spPr>
          <a:xfrm rot="16200000">
            <a:off x="2047166" y="4638624"/>
            <a:ext cx="1539262" cy="923330"/>
          </a:xfrm>
          <a:prstGeom prst="rect">
            <a:avLst/>
          </a:prstGeom>
          <a:noFill/>
        </p:spPr>
        <p:txBody>
          <a:bodyPr wrap="square" rtlCol="0">
            <a:spAutoFit/>
          </a:bodyPr>
          <a:lstStyle/>
          <a:p>
            <a:pPr algn="ctr"/>
            <a:r>
              <a:rPr lang="de-CH" dirty="0"/>
              <a:t>Strat.- operat.</a:t>
            </a:r>
          </a:p>
          <a:p>
            <a:pPr algn="ctr"/>
            <a:r>
              <a:rPr lang="de-CH" dirty="0"/>
              <a:t> </a:t>
            </a:r>
          </a:p>
          <a:p>
            <a:pPr algn="ctr"/>
            <a:r>
              <a:rPr lang="de-CH" dirty="0"/>
              <a:t>Abstimmung</a:t>
            </a:r>
          </a:p>
        </p:txBody>
      </p:sp>
    </p:spTree>
    <p:extLst>
      <p:ext uri="{BB962C8B-B14F-4D97-AF65-F5344CB8AC3E}">
        <p14:creationId xmlns:p14="http://schemas.microsoft.com/office/powerpoint/2010/main" val="110779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9B33DE-F3FC-422F-BF18-64153926F8A6}"/>
              </a:ext>
            </a:extLst>
          </p:cNvPr>
          <p:cNvSpPr>
            <a:spLocks noGrp="1"/>
          </p:cNvSpPr>
          <p:nvPr>
            <p:ph type="title"/>
          </p:nvPr>
        </p:nvSpPr>
        <p:spPr/>
        <p:txBody>
          <a:bodyPr/>
          <a:lstStyle/>
          <a:p>
            <a:r>
              <a:rPr lang="de-CH" dirty="0"/>
              <a:t>Fragen, die sich aufdrängen</a:t>
            </a:r>
          </a:p>
        </p:txBody>
      </p:sp>
      <p:sp>
        <p:nvSpPr>
          <p:cNvPr id="3" name="Inhaltsplatzhalter 2">
            <a:extLst>
              <a:ext uri="{FF2B5EF4-FFF2-40B4-BE49-F238E27FC236}">
                <a16:creationId xmlns:a16="http://schemas.microsoft.com/office/drawing/2014/main" id="{2DFC2965-5CFE-4898-BCFE-E1DE904C1448}"/>
              </a:ext>
            </a:extLst>
          </p:cNvPr>
          <p:cNvSpPr>
            <a:spLocks noGrp="1"/>
          </p:cNvSpPr>
          <p:nvPr>
            <p:ph idx="1"/>
          </p:nvPr>
        </p:nvSpPr>
        <p:spPr/>
        <p:txBody>
          <a:bodyPr>
            <a:normAutofit/>
          </a:bodyPr>
          <a:lstStyle/>
          <a:p>
            <a:r>
              <a:rPr lang="de-CH" dirty="0"/>
              <a:t>Haben wir in den Kirchenkreisen überhaupt noch etwas zu sagen?</a:t>
            </a:r>
          </a:p>
          <a:p>
            <a:pPr lvl="1"/>
            <a:r>
              <a:rPr lang="de-CH" dirty="0"/>
              <a:t>Klar haben Sie nach wie vor etwas zu sagen.</a:t>
            </a:r>
          </a:p>
          <a:p>
            <a:r>
              <a:rPr lang="de-CH" dirty="0"/>
              <a:t>Können wir bei der Pfarrwahl überhaupt noch mitreden?</a:t>
            </a:r>
          </a:p>
          <a:p>
            <a:pPr lvl="1"/>
            <a:r>
              <a:rPr lang="de-CH" dirty="0"/>
              <a:t>Ja, das können Sie.</a:t>
            </a:r>
          </a:p>
          <a:p>
            <a:r>
              <a:rPr lang="de-CH" dirty="0"/>
              <a:t>Bleibt meine Kirche vor Ort?</a:t>
            </a:r>
          </a:p>
          <a:p>
            <a:pPr lvl="1"/>
            <a:r>
              <a:rPr lang="de-CH" dirty="0"/>
              <a:t>Unbedingt, das kirchliche Leben findet vor Ort statt.</a:t>
            </a:r>
          </a:p>
          <a:p>
            <a:r>
              <a:rPr lang="de-CH" dirty="0"/>
              <a:t>Von wo kommt Seelsorge?</a:t>
            </a:r>
          </a:p>
          <a:p>
            <a:pPr lvl="1"/>
            <a:r>
              <a:rPr lang="de-CH" dirty="0"/>
              <a:t>Aus Ihrem Kirchenkreis.</a:t>
            </a:r>
          </a:p>
          <a:p>
            <a:r>
              <a:rPr lang="de-CH" dirty="0"/>
              <a:t>Wo findet der Religionsunterricht statt?</a:t>
            </a:r>
          </a:p>
          <a:p>
            <a:pPr lvl="1"/>
            <a:r>
              <a:rPr lang="de-CH" dirty="0"/>
              <a:t>Nach wie vor nahe bei Ihnen.</a:t>
            </a:r>
          </a:p>
        </p:txBody>
      </p:sp>
      <p:sp>
        <p:nvSpPr>
          <p:cNvPr id="4" name="Foliennummernplatzhalter 3">
            <a:extLst>
              <a:ext uri="{FF2B5EF4-FFF2-40B4-BE49-F238E27FC236}">
                <a16:creationId xmlns:a16="http://schemas.microsoft.com/office/drawing/2014/main" id="{8417D3B3-56DD-4CD2-B7FA-F45449AA2F3D}"/>
              </a:ext>
            </a:extLst>
          </p:cNvPr>
          <p:cNvSpPr>
            <a:spLocks noGrp="1"/>
          </p:cNvSpPr>
          <p:nvPr>
            <p:ph type="sldNum" sz="quarter" idx="12"/>
          </p:nvPr>
        </p:nvSpPr>
        <p:spPr/>
        <p:txBody>
          <a:bodyPr/>
          <a:lstStyle/>
          <a:p>
            <a:fld id="{5F82CD65-B0D2-4FE3-9E4B-07C96E3CC7B8}" type="slidenum">
              <a:rPr lang="de-CH" smtClean="0"/>
              <a:t>9</a:t>
            </a:fld>
            <a:endParaRPr lang="de-CH" dirty="0"/>
          </a:p>
        </p:txBody>
      </p:sp>
    </p:spTree>
    <p:extLst>
      <p:ext uri="{BB962C8B-B14F-4D97-AF65-F5344CB8AC3E}">
        <p14:creationId xmlns:p14="http://schemas.microsoft.com/office/powerpoint/2010/main" val="2935228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fik 10">
            <a:extLst>
              <a:ext uri="{FF2B5EF4-FFF2-40B4-BE49-F238E27FC236}">
                <a16:creationId xmlns:a16="http://schemas.microsoft.com/office/drawing/2014/main" id="{316847DD-5C0B-44C6-A030-2C07566CD4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155" t="9759" r="8040" b="9691"/>
          <a:stretch/>
        </p:blipFill>
        <p:spPr>
          <a:xfrm>
            <a:off x="509044" y="1252417"/>
            <a:ext cx="7937369" cy="5524108"/>
          </a:xfrm>
          <a:prstGeom prst="rect">
            <a:avLst/>
          </a:prstGeom>
        </p:spPr>
      </p:pic>
      <p:sp>
        <p:nvSpPr>
          <p:cNvPr id="2" name="Titel 1"/>
          <p:cNvSpPr>
            <a:spLocks noGrp="1"/>
          </p:cNvSpPr>
          <p:nvPr>
            <p:ph type="title"/>
          </p:nvPr>
        </p:nvSpPr>
        <p:spPr/>
        <p:txBody>
          <a:bodyPr/>
          <a:lstStyle/>
          <a:p>
            <a:r>
              <a:rPr lang="de-DE" dirty="0">
                <a:solidFill>
                  <a:srgbClr val="0070C0"/>
                </a:solidFill>
              </a:rPr>
              <a:t>25. November 2018</a:t>
            </a:r>
            <a:br>
              <a:rPr lang="de-DE" dirty="0"/>
            </a:br>
            <a:r>
              <a:rPr lang="de-DE" dirty="0"/>
              <a:t>Jede Stimme zählt!</a:t>
            </a:r>
            <a:endParaRPr lang="de-CH" dirty="0"/>
          </a:p>
        </p:txBody>
      </p:sp>
      <p:sp>
        <p:nvSpPr>
          <p:cNvPr id="4" name="Foliennummernplatzhalter 3"/>
          <p:cNvSpPr>
            <a:spLocks noGrp="1"/>
          </p:cNvSpPr>
          <p:nvPr>
            <p:ph type="sldNum" sz="quarter" idx="12"/>
          </p:nvPr>
        </p:nvSpPr>
        <p:spPr/>
        <p:txBody>
          <a:bodyPr/>
          <a:lstStyle/>
          <a:p>
            <a:fld id="{5F82CD65-B0D2-4FE3-9E4B-07C96E3CC7B8}" type="slidenum">
              <a:rPr lang="de-CH" smtClean="0"/>
              <a:t>10</a:t>
            </a:fld>
            <a:endParaRPr lang="de-CH" dirty="0"/>
          </a:p>
        </p:txBody>
      </p:sp>
    </p:spTree>
    <p:extLst>
      <p:ext uri="{BB962C8B-B14F-4D97-AF65-F5344CB8AC3E}">
        <p14:creationId xmlns:p14="http://schemas.microsoft.com/office/powerpoint/2010/main" val="28981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Haben Sie noch Fragen?</a:t>
            </a:r>
            <a:endParaRPr lang="de-CH" dirty="0"/>
          </a:p>
        </p:txBody>
      </p:sp>
      <p:sp>
        <p:nvSpPr>
          <p:cNvPr id="3" name="Inhaltsplatzhalter 2"/>
          <p:cNvSpPr>
            <a:spLocks noGrp="1"/>
          </p:cNvSpPr>
          <p:nvPr>
            <p:ph idx="1"/>
          </p:nvPr>
        </p:nvSpPr>
        <p:spPr>
          <a:xfrm>
            <a:off x="819843" y="5488608"/>
            <a:ext cx="7634201" cy="773657"/>
          </a:xfrm>
        </p:spPr>
        <p:txBody>
          <a:bodyPr>
            <a:noAutofit/>
          </a:bodyPr>
          <a:lstStyle/>
          <a:p>
            <a:pPr marL="0" indent="0" algn="ctr">
              <a:buNone/>
            </a:pPr>
            <a:r>
              <a:rPr lang="de-DE" sz="1600" b="1" dirty="0"/>
              <a:t>Fabian Kramer · Kommunikation · Reformierter Stadtverband</a:t>
            </a:r>
          </a:p>
          <a:p>
            <a:pPr marL="0" indent="0" algn="ctr">
              <a:buNone/>
            </a:pPr>
            <a:r>
              <a:rPr lang="de-CH" sz="1600" dirty="0"/>
              <a:t>Tel. 043 322 15 57</a:t>
            </a:r>
            <a:r>
              <a:rPr lang="de-DE" sz="1600" dirty="0"/>
              <a:t> ·</a:t>
            </a:r>
            <a:r>
              <a:rPr lang="de-CH" sz="1600" dirty="0"/>
              <a:t> Mobil 077 440 97 25 </a:t>
            </a:r>
            <a:r>
              <a:rPr lang="de-DE" sz="1600" dirty="0"/>
              <a:t>· </a:t>
            </a:r>
            <a:r>
              <a:rPr lang="de-CH" sz="1600" u="sng" dirty="0">
                <a:hlinkClick r:id="rId3"/>
              </a:rPr>
              <a:t>fabian.kramer@zh.ref.ch</a:t>
            </a:r>
            <a:endParaRPr lang="de-CH" sz="1600" dirty="0"/>
          </a:p>
        </p:txBody>
      </p:sp>
      <p:sp>
        <p:nvSpPr>
          <p:cNvPr id="4" name="Foliennummernplatzhalter 3"/>
          <p:cNvSpPr>
            <a:spLocks noGrp="1"/>
          </p:cNvSpPr>
          <p:nvPr>
            <p:ph type="sldNum" sz="quarter" idx="12"/>
          </p:nvPr>
        </p:nvSpPr>
        <p:spPr/>
        <p:txBody>
          <a:bodyPr/>
          <a:lstStyle/>
          <a:p>
            <a:fld id="{5F82CD65-B0D2-4FE3-9E4B-07C96E3CC7B8}" type="slidenum">
              <a:rPr lang="de-CH" smtClean="0"/>
              <a:t>11</a:t>
            </a:fld>
            <a:endParaRPr lang="de-CH" dirty="0"/>
          </a:p>
        </p:txBody>
      </p:sp>
      <p:pic>
        <p:nvPicPr>
          <p:cNvPr id="5" name="Bild 5" descr="IMG_3050.jpg"/>
          <p:cNvPicPr>
            <a:picLocks noChangeAspect="1"/>
          </p:cNvPicPr>
          <p:nvPr/>
        </p:nvPicPr>
        <p:blipFill rotWithShape="1">
          <a:blip r:embed="rId4" cstate="print">
            <a:extLst>
              <a:ext uri="{28A0092B-C50C-407E-A947-70E740481C1C}">
                <a14:useLocalDpi xmlns:a14="http://schemas.microsoft.com/office/drawing/2010/main" val="0"/>
              </a:ext>
            </a:extLst>
          </a:blip>
          <a:srcRect t="-2027" b="17672"/>
          <a:stretch/>
        </p:blipFill>
        <p:spPr>
          <a:xfrm>
            <a:off x="-5138" y="1773090"/>
            <a:ext cx="9149138" cy="3276600"/>
          </a:xfrm>
          <a:prstGeom prst="rect">
            <a:avLst/>
          </a:prstGeom>
        </p:spPr>
      </p:pic>
    </p:spTree>
    <p:extLst>
      <p:ext uri="{BB962C8B-B14F-4D97-AF65-F5344CB8AC3E}">
        <p14:creationId xmlns:p14="http://schemas.microsoft.com/office/powerpoint/2010/main" val="31806866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1552</Words>
  <Application>Microsoft Office PowerPoint</Application>
  <PresentationFormat>Bildschirmpräsentation (4:3)</PresentationFormat>
  <Paragraphs>246</Paragraphs>
  <Slides>11</Slides>
  <Notes>11</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11</vt:i4>
      </vt:variant>
    </vt:vector>
  </HeadingPairs>
  <TitlesOfParts>
    <vt:vector size="15" baseType="lpstr">
      <vt:lpstr>Arial</vt:lpstr>
      <vt:lpstr>Calibri</vt:lpstr>
      <vt:lpstr>Calibri Light</vt:lpstr>
      <vt:lpstr>Office Theme</vt:lpstr>
      <vt:lpstr>Umsetzung Reform 2014 – 2018  Kirchgemeindeordnung der Evangelisch-reformierten Kirchgemeinde Zürich  Vorlage für die Volksabstimmung vom 25. November 2018</vt:lpstr>
      <vt:lpstr>Wie er vor 500 Jahren …</vt:lpstr>
      <vt:lpstr>KGO – Abschluss von vier Jahren intensiver Arbeit</vt:lpstr>
      <vt:lpstr>KGO – das Wichtigste in Kürze Organe &amp; Funktionen</vt:lpstr>
      <vt:lpstr>KGO – das Wichtigste in Kürze Gemeindeaufbau &amp; -entwicklung</vt:lpstr>
      <vt:lpstr>KGO – das Wichtigste in Kürze Kirchenkreise</vt:lpstr>
      <vt:lpstr>Wirken vor Ort Wie könnte das aussehen?</vt:lpstr>
      <vt:lpstr>Wirken vor Ort Wie könnte das aussehen?</vt:lpstr>
      <vt:lpstr>Fragen, die sich aufdrängen</vt:lpstr>
      <vt:lpstr>25. November 2018 Jede Stimme zählt!</vt:lpstr>
      <vt:lpstr>Haben Sie noch Fragen?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Fabian Kramer</dc:creator>
  <cp:lastModifiedBy>Fabian Kramer</cp:lastModifiedBy>
  <cp:revision>503</cp:revision>
  <cp:lastPrinted>2018-10-23T16:09:33Z</cp:lastPrinted>
  <dcterms:created xsi:type="dcterms:W3CDTF">2016-10-13T14:10:00Z</dcterms:created>
  <dcterms:modified xsi:type="dcterms:W3CDTF">2018-10-24T12:26:17Z</dcterms:modified>
</cp:coreProperties>
</file>